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9" r:id="rId1"/>
  </p:sldMasterIdLst>
  <p:sldIdLst>
    <p:sldId id="256" r:id="rId2"/>
    <p:sldId id="272" r:id="rId3"/>
    <p:sldId id="257" r:id="rId4"/>
    <p:sldId id="266" r:id="rId5"/>
    <p:sldId id="258" r:id="rId6"/>
    <p:sldId id="259" r:id="rId7"/>
    <p:sldId id="269" r:id="rId8"/>
    <p:sldId id="270" r:id="rId9"/>
    <p:sldId id="260" r:id="rId10"/>
    <p:sldId id="268" r:id="rId11"/>
    <p:sldId id="271" r:id="rId12"/>
    <p:sldId id="262" r:id="rId13"/>
    <p:sldId id="267" r:id="rId14"/>
    <p:sldId id="263" r:id="rId15"/>
    <p:sldId id="26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79C4FF"/>
    <a:srgbClr val="FF0B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8" d="100"/>
          <a:sy n="78" d="100"/>
        </p:scale>
        <p:origin x="-768" y="2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25AE17C7-B787-4E50-994D-5E804113A1E9}" type="datetime4">
              <a:rPr lang="en-US" smtClean="0"/>
              <a:pPr/>
              <a:t>November 16, 2011</a:t>
            </a:fld>
            <a:endParaRPr lang="en-US" dirty="0"/>
          </a:p>
        </p:txBody>
      </p:sp>
      <p:sp>
        <p:nvSpPr>
          <p:cNvPr id="17" name="Slide Number Placeholder 16"/>
          <p:cNvSpPr>
            <a:spLocks noGrp="1"/>
          </p:cNvSpPr>
          <p:nvPr>
            <p:ph type="sldNum" sz="quarter" idx="11"/>
          </p:nvPr>
        </p:nvSpPr>
        <p:spPr/>
        <p:txBody>
          <a:bodyPr/>
          <a:lstStyle/>
          <a:p>
            <a:fld id="{5744759D-0EFF-4FB2-9CCE-04E00944F0FE}" type="slidenum">
              <a:rPr lang="en-US" smtClean="0"/>
              <a:pPr/>
              <a:t>‹#›</a:t>
            </a:fld>
            <a:endParaRPr lang="en-US" dirty="0"/>
          </a:p>
        </p:txBody>
      </p:sp>
      <p:sp>
        <p:nvSpPr>
          <p:cNvPr id="19" name="Footer Placeholder 1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DD7A28-FA93-4136-BDC1-BCCB2687E678}" type="datetimeFigureOut">
              <a:rPr lang="en-US" smtClean="0"/>
              <a:pPr/>
              <a:t>11/16/11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2FBC0-13B8-4B1E-B170-BBEED4A77C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DD7A28-FA93-4136-BDC1-BCCB2687E678}" type="datetimeFigureOut">
              <a:rPr lang="en-US" smtClean="0"/>
              <a:pPr/>
              <a:t>11/16/11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2FBC0-13B8-4B1E-B170-BBEED4A77C65}" type="slidenum">
              <a:rPr lang="en-US" smtClean="0"/>
              <a:pPr/>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8995D68B-21AC-438B-BECE-4F17DA129F19}" type="datetime4">
              <a:rPr lang="en-US" smtClean="0"/>
              <a:pPr/>
              <a:t>November 16, 2011</a:t>
            </a:fld>
            <a:endParaRPr lang="en-US" dirty="0"/>
          </a:p>
        </p:txBody>
      </p:sp>
      <p:sp>
        <p:nvSpPr>
          <p:cNvPr id="12" name="Slide Number Placeholder 11"/>
          <p:cNvSpPr>
            <a:spLocks noGrp="1"/>
          </p:cNvSpPr>
          <p:nvPr>
            <p:ph type="sldNum" sz="quarter" idx="15"/>
          </p:nvPr>
        </p:nvSpPr>
        <p:spPr/>
        <p:txBody>
          <a:bodyPr/>
          <a:lstStyle/>
          <a:p>
            <a:fld id="{5744759D-0EFF-4FB2-9CCE-04E00944F0FE}" type="slidenum">
              <a:rPr lang="en-US" smtClean="0"/>
              <a:pPr/>
              <a:t>‹#›</a:t>
            </a:fld>
            <a:endParaRPr lang="en-US" dirty="0"/>
          </a:p>
        </p:txBody>
      </p:sp>
      <p:sp>
        <p:nvSpPr>
          <p:cNvPr id="13" name="Footer Placeholder 12"/>
          <p:cNvSpPr>
            <a:spLocks noGrp="1"/>
          </p:cNvSpPr>
          <p:nvPr>
            <p:ph type="ftr" sz="quarter" idx="16"/>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679F0FCF-2EA5-4FF5-AF14-1CA9C8854AAB}" type="datetime4">
              <a:rPr lang="en-US" smtClean="0"/>
              <a:pPr/>
              <a:t>November 16, 2011</a:t>
            </a:fld>
            <a:endParaRPr lang="en-US" dirty="0"/>
          </a:p>
        </p:txBody>
      </p:sp>
      <p:sp>
        <p:nvSpPr>
          <p:cNvPr id="14" name="Slide Number Placeholder 13"/>
          <p:cNvSpPr>
            <a:spLocks noGrp="1"/>
          </p:cNvSpPr>
          <p:nvPr>
            <p:ph type="sldNum" sz="quarter" idx="11"/>
          </p:nvPr>
        </p:nvSpPr>
        <p:spPr/>
        <p:txBody>
          <a:bodyPr/>
          <a:lstStyle/>
          <a:p>
            <a:fld id="{5744759D-0EFF-4FB2-9CCE-04E00944F0FE}"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F9E781C6-1634-4A56-B2BE-62150BE83935}" type="datetime4">
              <a:rPr lang="en-US" smtClean="0"/>
              <a:pPr/>
              <a:t>November 16, 2011</a:t>
            </a:fld>
            <a:endParaRPr lang="en-US" dirty="0"/>
          </a:p>
        </p:txBody>
      </p:sp>
      <p:sp>
        <p:nvSpPr>
          <p:cNvPr id="12" name="Slide Number Placeholder 11"/>
          <p:cNvSpPr>
            <a:spLocks noGrp="1"/>
          </p:cNvSpPr>
          <p:nvPr>
            <p:ph type="sldNum" sz="quarter" idx="16"/>
          </p:nvPr>
        </p:nvSpPr>
        <p:spPr/>
        <p:txBody>
          <a:bodyPr/>
          <a:lstStyle/>
          <a:p>
            <a:fld id="{5744759D-0EFF-4FB2-9CCE-04E00944F0FE}" type="slidenum">
              <a:rPr lang="en-US" smtClean="0"/>
              <a:pPr/>
              <a:t>‹#›</a:t>
            </a:fld>
            <a:endParaRPr lang="en-US" dirty="0"/>
          </a:p>
        </p:txBody>
      </p:sp>
      <p:sp>
        <p:nvSpPr>
          <p:cNvPr id="13" name="Footer Placeholder 12"/>
          <p:cNvSpPr>
            <a:spLocks noGrp="1"/>
          </p:cNvSpPr>
          <p:nvPr>
            <p:ph type="ftr" sz="quarter" idx="17"/>
          </p:nvPr>
        </p:nvSpPr>
        <p:spPr/>
        <p:txBody>
          <a:bodyPr/>
          <a:lstStyle/>
          <a:p>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A9372AC2-3C75-4F5F-A929-48958086FE36}" type="datetime4">
              <a:rPr lang="en-US" smtClean="0"/>
              <a:pPr/>
              <a:t>November 16, 2011</a:t>
            </a:fld>
            <a:endParaRPr lang="en-US" dirty="0"/>
          </a:p>
        </p:txBody>
      </p:sp>
      <p:sp>
        <p:nvSpPr>
          <p:cNvPr id="12" name="Slide Number Placeholder 11"/>
          <p:cNvSpPr>
            <a:spLocks noGrp="1"/>
          </p:cNvSpPr>
          <p:nvPr>
            <p:ph type="sldNum" sz="quarter" idx="17"/>
          </p:nvPr>
        </p:nvSpPr>
        <p:spPr/>
        <p:txBody>
          <a:bodyPr/>
          <a:lstStyle/>
          <a:p>
            <a:fld id="{5744759D-0EFF-4FB2-9CCE-04E00944F0FE}" type="slidenum">
              <a:rPr lang="en-US" smtClean="0"/>
              <a:pPr/>
              <a:t>‹#›</a:t>
            </a:fld>
            <a:endParaRPr lang="en-US" dirty="0"/>
          </a:p>
        </p:txBody>
      </p:sp>
      <p:sp>
        <p:nvSpPr>
          <p:cNvPr id="13" name="Footer Placeholder 12"/>
          <p:cNvSpPr>
            <a:spLocks noGrp="1"/>
          </p:cNvSpPr>
          <p:nvPr>
            <p:ph type="ftr" sz="quarter" idx="18"/>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17509CF4-4C1A-45DC-BADA-6EFF91CB9ABB}" type="datetime4">
              <a:rPr lang="en-US" smtClean="0"/>
              <a:pPr/>
              <a:t>November 16, 2011</a:t>
            </a:fld>
            <a:endParaRPr lang="en-US" dirty="0"/>
          </a:p>
        </p:txBody>
      </p:sp>
      <p:sp>
        <p:nvSpPr>
          <p:cNvPr id="16" name="Slide Number Placeholder 15"/>
          <p:cNvSpPr>
            <a:spLocks noGrp="1"/>
          </p:cNvSpPr>
          <p:nvPr>
            <p:ph type="sldNum" sz="quarter" idx="11"/>
          </p:nvPr>
        </p:nvSpPr>
        <p:spPr/>
        <p:txBody>
          <a:bodyPr/>
          <a:lstStyle/>
          <a:p>
            <a:fld id="{5744759D-0EFF-4FB2-9CCE-04E00944F0FE}"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C53951C0-B478-4858-ABC7-96406A1C0480}" type="datetime4">
              <a:rPr lang="en-US" smtClean="0"/>
              <a:pPr/>
              <a:t>November 16, 2011</a:t>
            </a:fld>
            <a:endParaRPr lang="en-US" dirty="0"/>
          </a:p>
        </p:txBody>
      </p:sp>
      <p:sp>
        <p:nvSpPr>
          <p:cNvPr id="8" name="Slide Number Placeholder 7"/>
          <p:cNvSpPr>
            <a:spLocks noGrp="1"/>
          </p:cNvSpPr>
          <p:nvPr>
            <p:ph type="sldNum" sz="quarter" idx="11"/>
          </p:nvPr>
        </p:nvSpPr>
        <p:spPr/>
        <p:txBody>
          <a:bodyPr/>
          <a:lstStyle/>
          <a:p>
            <a:fld id="{5744759D-0EFF-4FB2-9CCE-04E00944F0FE}"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B867641A-9D94-4BD6-862F-F651067079BC}" type="datetime4">
              <a:rPr lang="en-US" smtClean="0"/>
              <a:pPr/>
              <a:t>November 16, 2011</a:t>
            </a:fld>
            <a:endParaRPr lang="en-US" dirty="0"/>
          </a:p>
        </p:txBody>
      </p:sp>
      <p:sp>
        <p:nvSpPr>
          <p:cNvPr id="19" name="Slide Number Placeholder 18"/>
          <p:cNvSpPr>
            <a:spLocks noGrp="1"/>
          </p:cNvSpPr>
          <p:nvPr>
            <p:ph type="sldNum" sz="quarter" idx="16"/>
          </p:nvPr>
        </p:nvSpPr>
        <p:spPr/>
        <p:txBody>
          <a:bodyPr/>
          <a:lstStyle/>
          <a:p>
            <a:fld id="{5744759D-0EFF-4FB2-9CCE-04E00944F0FE}" type="slidenum">
              <a:rPr lang="en-US" smtClean="0"/>
              <a:pPr/>
              <a:t>‹#›</a:t>
            </a:fld>
            <a:endParaRPr lang="en-US" dirty="0"/>
          </a:p>
        </p:txBody>
      </p:sp>
      <p:sp>
        <p:nvSpPr>
          <p:cNvPr id="23" name="Footer Placeholder 22"/>
          <p:cNvSpPr>
            <a:spLocks noGrp="1"/>
          </p:cNvSpPr>
          <p:nvPr>
            <p:ph type="ftr" sz="quarter" idx="17"/>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D74F0C02-0EF4-4745-9D82-E8D3F59464E3}" type="datetime4">
              <a:rPr lang="en-US" smtClean="0"/>
              <a:pPr/>
              <a:t>November 16, 2011</a:t>
            </a:fld>
            <a:endParaRPr lang="en-US" dirty="0"/>
          </a:p>
        </p:txBody>
      </p:sp>
      <p:sp>
        <p:nvSpPr>
          <p:cNvPr id="14" name="Slide Number Placeholder 13"/>
          <p:cNvSpPr>
            <a:spLocks noGrp="1"/>
          </p:cNvSpPr>
          <p:nvPr>
            <p:ph type="sldNum" sz="quarter" idx="15"/>
          </p:nvPr>
        </p:nvSpPr>
        <p:spPr>
          <a:xfrm>
            <a:off x="4038600" y="6172200"/>
            <a:ext cx="1066800" cy="304800"/>
          </a:xfrm>
        </p:spPr>
        <p:txBody>
          <a:bodyPr/>
          <a:lstStyle/>
          <a:p>
            <a:fld id="{5744759D-0EFF-4FB2-9CCE-04E00944F0FE}" type="slidenum">
              <a:rPr lang="en-US" smtClean="0"/>
              <a:pPr/>
              <a:t>‹#›</a:t>
            </a:fld>
            <a:endParaRPr lang="en-US" dirty="0"/>
          </a:p>
        </p:txBody>
      </p:sp>
      <p:sp>
        <p:nvSpPr>
          <p:cNvPr id="15" name="Footer Placeholder 14"/>
          <p:cNvSpPr>
            <a:spLocks noGrp="1"/>
          </p:cNvSpPr>
          <p:nvPr>
            <p:ph type="ftr" sz="quarter" idx="16"/>
          </p:nvPr>
        </p:nvSpPr>
        <p:spPr>
          <a:xfrm>
            <a:off x="1447800" y="6486525"/>
            <a:ext cx="6248400" cy="29210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87367800-479D-41B0-B3F2-2DCE95BA1381}" type="datetime4">
              <a:rPr lang="en-US" smtClean="0"/>
              <a:pPr/>
              <a:t>November 16, 2011</a:t>
            </a:fld>
            <a:endParaRPr lang="en-US" dirty="0"/>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5744759D-0EFF-4FB2-9CCE-04E00944F0FE}" type="slidenum">
              <a:rPr lang="en-US" smtClean="0"/>
              <a:pPr/>
              <a:t>‹#›</a:t>
            </a:fld>
            <a:endParaRPr lang="en-US" dirty="0"/>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hf sldNum="0" hdr="0" ftr="0" dt="0"/>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collegelifesite.com/6_Great_Reasons_To_Go_To_Class.htm" TargetMode="External"/><Relationship Id="rId4" Type="http://schemas.openxmlformats.org/officeDocument/2006/relationships/hyperlink" Target="http://www.positivityblog.com/index.php/2009/04/23/how-to-stop-procrastinating-7-timeless-tips/" TargetMode="External"/><Relationship Id="rId1" Type="http://schemas.openxmlformats.org/officeDocument/2006/relationships/slideLayout" Target="../slideLayouts/slideLayout2.xml"/><Relationship Id="rId2" Type="http://schemas.openxmlformats.org/officeDocument/2006/relationships/hyperlink" Target="http://bringoncivility.files.wordpress.com/2011/08/student_success_student1.jp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oxs5016@psu.edu" TargetMode="External"/><Relationship Id="rId3" Type="http://schemas.openxmlformats.org/officeDocument/2006/relationships/image" Target="../media/image4.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RzhBc-66poc" TargetMode="Externa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511552" y="3837749"/>
            <a:ext cx="5127752" cy="1999106"/>
          </a:xfrm>
        </p:spPr>
        <p:txBody>
          <a:bodyPr/>
          <a:lstStyle/>
          <a:p>
            <a:r>
              <a:rPr lang="en-US" sz="3200" b="1" dirty="0">
                <a:solidFill>
                  <a:srgbClr val="FF0B62"/>
                </a:solidFill>
              </a:rPr>
              <a:t>Omayra Soto </a:t>
            </a:r>
          </a:p>
          <a:p>
            <a:r>
              <a:rPr lang="en-US" sz="3200" b="1" dirty="0">
                <a:solidFill>
                  <a:srgbClr val="FF0B62"/>
                </a:solidFill>
              </a:rPr>
              <a:t>10/26/11</a:t>
            </a:r>
          </a:p>
          <a:p>
            <a:r>
              <a:rPr lang="en-US" sz="3200" b="1" dirty="0">
                <a:solidFill>
                  <a:srgbClr val="FF0B62"/>
                </a:solidFill>
              </a:rPr>
              <a:t>Penn State Hazleton </a:t>
            </a:r>
          </a:p>
          <a:p>
            <a:r>
              <a:rPr lang="en-US" sz="3200" b="1" dirty="0">
                <a:solidFill>
                  <a:srgbClr val="FF0B62"/>
                </a:solidFill>
              </a:rPr>
              <a:t>CAS 100A </a:t>
            </a:r>
          </a:p>
          <a:p>
            <a:r>
              <a:rPr lang="en-US" sz="3200" b="1" dirty="0">
                <a:solidFill>
                  <a:srgbClr val="FF0B62"/>
                </a:solidFill>
              </a:rPr>
              <a:t>Communications </a:t>
            </a:r>
          </a:p>
          <a:p>
            <a:endParaRPr lang="en-US" dirty="0">
              <a:solidFill>
                <a:srgbClr val="FF0B62"/>
              </a:solidFill>
            </a:endParaRPr>
          </a:p>
        </p:txBody>
      </p:sp>
      <p:sp>
        <p:nvSpPr>
          <p:cNvPr id="3" name="Title 2"/>
          <p:cNvSpPr>
            <a:spLocks noGrp="1"/>
          </p:cNvSpPr>
          <p:nvPr>
            <p:ph type="title"/>
          </p:nvPr>
        </p:nvSpPr>
        <p:spPr>
          <a:xfrm>
            <a:off x="2565400" y="2438400"/>
            <a:ext cx="4013200" cy="1085088"/>
          </a:xfrm>
        </p:spPr>
        <p:txBody>
          <a:bodyPr>
            <a:normAutofit fontScale="90000"/>
          </a:bodyPr>
          <a:lstStyle/>
          <a:p>
            <a:r>
              <a:rPr lang="en-US" dirty="0" smtClean="0"/>
              <a:t/>
            </a:r>
            <a:br>
              <a:rPr lang="en-US" dirty="0" smtClean="0"/>
            </a:br>
            <a:r>
              <a:rPr lang="en-US" dirty="0"/>
              <a:t/>
            </a:r>
            <a:br>
              <a:rPr lang="en-US" dirty="0"/>
            </a:br>
            <a:r>
              <a:rPr lang="en-US" sz="3100" dirty="0" smtClean="0">
                <a:solidFill>
                  <a:srgbClr val="800080"/>
                </a:solidFill>
              </a:rPr>
              <a:t>choose to succeed  in your academics </a:t>
            </a:r>
            <a:endParaRPr lang="en-US" sz="3100" dirty="0">
              <a:solidFill>
                <a:srgbClr val="800080"/>
              </a:solidFill>
            </a:endParaRPr>
          </a:p>
        </p:txBody>
      </p:sp>
    </p:spTree>
    <p:extLst>
      <p:ext uri="{BB962C8B-B14F-4D97-AF65-F5344CB8AC3E}">
        <p14:creationId xmlns:p14="http://schemas.microsoft.com/office/powerpoint/2010/main" val="10702386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8686800" cy="4551426"/>
          </a:xfrm>
        </p:spPr>
        <p:txBody>
          <a:bodyPr>
            <a:normAutofit lnSpcReduction="10000"/>
          </a:bodyPr>
          <a:lstStyle/>
          <a:p>
            <a:pPr marL="342900" indent="-342900" algn="l">
              <a:buFont typeface="Wingdings" charset="2"/>
              <a:buChar char="v"/>
            </a:pPr>
            <a:r>
              <a:rPr lang="en-US" sz="2800" b="1" dirty="0" smtClean="0">
                <a:solidFill>
                  <a:srgbClr val="FF0B62"/>
                </a:solidFill>
              </a:rPr>
              <a:t>Why shouldn’t we get good grades? There should be no reason as to why we can’t get good grades. If you attend class and study you will get good grades. HARD WORK PAYS OFF! </a:t>
            </a:r>
          </a:p>
          <a:p>
            <a:pPr marL="342900" indent="-342900" algn="l">
              <a:buFont typeface="Wingdings" charset="2"/>
              <a:buChar char="v"/>
            </a:pPr>
            <a:endParaRPr lang="en-US" sz="2800" b="1" dirty="0" smtClean="0">
              <a:solidFill>
                <a:srgbClr val="FF0B62"/>
              </a:solidFill>
            </a:endParaRPr>
          </a:p>
          <a:p>
            <a:pPr marL="342900" indent="-342900" algn="l">
              <a:buFont typeface="Wingdings" charset="2"/>
              <a:buChar char="v"/>
            </a:pPr>
            <a:r>
              <a:rPr lang="en-US" sz="2800" b="1" dirty="0" smtClean="0">
                <a:solidFill>
                  <a:srgbClr val="FF0B62"/>
                </a:solidFill>
              </a:rPr>
              <a:t>You want to graduate college with a high GPA. It looks great on your resume and makes you feel accomplished that you have done your best throughout your college years.</a:t>
            </a:r>
          </a:p>
          <a:p>
            <a:pPr marL="342900" indent="-342900" algn="l">
              <a:buFont typeface="Wingdings" charset="2"/>
              <a:buChar char="v"/>
            </a:pPr>
            <a:endParaRPr lang="en-US" dirty="0" smtClean="0">
              <a:solidFill>
                <a:srgbClr val="FF0B62"/>
              </a:solidFill>
            </a:endParaRPr>
          </a:p>
          <a:p>
            <a:r>
              <a:rPr lang="en-US" sz="2400" b="1" dirty="0" smtClean="0">
                <a:solidFill>
                  <a:srgbClr val="FF0B62"/>
                </a:solidFill>
              </a:rPr>
              <a:t>(Student opinions)</a:t>
            </a:r>
            <a:endParaRPr lang="en-US" sz="2400" b="1" dirty="0">
              <a:solidFill>
                <a:srgbClr val="FF0B62"/>
              </a:solidFill>
            </a:endParaRPr>
          </a:p>
        </p:txBody>
      </p:sp>
      <p:sp>
        <p:nvSpPr>
          <p:cNvPr id="3" name="Title 2"/>
          <p:cNvSpPr>
            <a:spLocks noGrp="1"/>
          </p:cNvSpPr>
          <p:nvPr>
            <p:ph type="title"/>
          </p:nvPr>
        </p:nvSpPr>
        <p:spPr/>
        <p:txBody>
          <a:bodyPr/>
          <a:lstStyle/>
          <a:p>
            <a:r>
              <a:rPr lang="en-US" dirty="0" smtClean="0"/>
              <a:t>Why get good grades ?</a:t>
            </a:r>
            <a:br>
              <a:rPr lang="en-US" dirty="0" smtClean="0"/>
            </a:br>
            <a:endParaRPr lang="en-US" dirty="0"/>
          </a:p>
        </p:txBody>
      </p:sp>
    </p:spTree>
    <p:extLst>
      <p:ext uri="{BB962C8B-B14F-4D97-AF65-F5344CB8AC3E}">
        <p14:creationId xmlns:p14="http://schemas.microsoft.com/office/powerpoint/2010/main" val="3045746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8686800" cy="4551426"/>
          </a:xfrm>
        </p:spPr>
        <p:txBody>
          <a:bodyPr>
            <a:normAutofit lnSpcReduction="10000"/>
          </a:bodyPr>
          <a:lstStyle/>
          <a:p>
            <a:pPr marL="342900" indent="-342900" algn="l">
              <a:buFont typeface="Wingdings" charset="2"/>
              <a:buChar char="v"/>
            </a:pPr>
            <a:endParaRPr lang="en-US" dirty="0" smtClean="0">
              <a:solidFill>
                <a:srgbClr val="FF0B62"/>
              </a:solidFill>
            </a:endParaRPr>
          </a:p>
          <a:p>
            <a:pPr marL="342900" indent="-342900" algn="l">
              <a:buFont typeface="Wingdings" charset="2"/>
              <a:buChar char="v"/>
            </a:pPr>
            <a:r>
              <a:rPr lang="en-US" sz="2800" b="1" dirty="0" smtClean="0">
                <a:solidFill>
                  <a:srgbClr val="FF0B62"/>
                </a:solidFill>
              </a:rPr>
              <a:t>Relieves stress. When you get a good grade it makes you feel better and when you don’t it puts stress on yourself that next time you HAVE to make sure you do better if not you can fail. We don’t want that. </a:t>
            </a:r>
          </a:p>
          <a:p>
            <a:pPr algn="l"/>
            <a:endParaRPr lang="en-US" sz="2800" b="1" dirty="0" smtClean="0">
              <a:solidFill>
                <a:srgbClr val="FF0B62"/>
              </a:solidFill>
            </a:endParaRPr>
          </a:p>
          <a:p>
            <a:pPr marL="342900" indent="-342900" algn="l">
              <a:buFont typeface="Wingdings" charset="2"/>
              <a:buChar char="v"/>
            </a:pPr>
            <a:r>
              <a:rPr lang="en-US" sz="2800" b="1" dirty="0" smtClean="0">
                <a:solidFill>
                  <a:srgbClr val="FF0B62"/>
                </a:solidFill>
              </a:rPr>
              <a:t>Its rewarding and  we can graduate and most likely get the jobs we hope to have. </a:t>
            </a:r>
          </a:p>
          <a:p>
            <a:pPr algn="l"/>
            <a:endParaRPr lang="en-US" sz="2800" dirty="0">
              <a:solidFill>
                <a:srgbClr val="FF0B62"/>
              </a:solidFill>
            </a:endParaRPr>
          </a:p>
          <a:p>
            <a:r>
              <a:rPr lang="en-US" sz="2400" dirty="0" smtClean="0">
                <a:solidFill>
                  <a:srgbClr val="FF0B62"/>
                </a:solidFill>
              </a:rPr>
              <a:t>(Student opinions)</a:t>
            </a:r>
            <a:endParaRPr lang="en-US" sz="2400" dirty="0">
              <a:solidFill>
                <a:srgbClr val="FF0B62"/>
              </a:solidFill>
            </a:endParaRPr>
          </a:p>
        </p:txBody>
      </p:sp>
      <p:sp>
        <p:nvSpPr>
          <p:cNvPr id="3" name="Title 2"/>
          <p:cNvSpPr>
            <a:spLocks noGrp="1"/>
          </p:cNvSpPr>
          <p:nvPr>
            <p:ph type="title"/>
          </p:nvPr>
        </p:nvSpPr>
        <p:spPr>
          <a:xfrm>
            <a:off x="2404872" y="1182624"/>
            <a:ext cx="4642104" cy="701040"/>
          </a:xfrm>
        </p:spPr>
        <p:txBody>
          <a:bodyPr>
            <a:noAutofit/>
          </a:bodyPr>
          <a:lstStyle/>
          <a:p>
            <a:r>
              <a:rPr lang="en-US" sz="2400" dirty="0" smtClean="0"/>
              <a:t>Why get good grades ?</a:t>
            </a:r>
            <a:br>
              <a:rPr lang="en-US" sz="2400" dirty="0" smtClean="0"/>
            </a:br>
            <a:endParaRPr lang="en-US" sz="2400" dirty="0"/>
          </a:p>
        </p:txBody>
      </p:sp>
    </p:spTree>
    <p:extLst>
      <p:ext uri="{BB962C8B-B14F-4D97-AF65-F5344CB8AC3E}">
        <p14:creationId xmlns:p14="http://schemas.microsoft.com/office/powerpoint/2010/main" val="11813461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66344" y="1740222"/>
            <a:ext cx="8510426" cy="5117778"/>
          </a:xfrm>
        </p:spPr>
        <p:txBody>
          <a:bodyPr>
            <a:normAutofit fontScale="92500" lnSpcReduction="20000"/>
          </a:bodyPr>
          <a:lstStyle/>
          <a:p>
            <a:r>
              <a:rPr lang="en-US" sz="3000" b="1" dirty="0" smtClean="0">
                <a:solidFill>
                  <a:srgbClr val="FF0B62"/>
                </a:solidFill>
              </a:rPr>
              <a:t>DO NOT BE LAZY, DO YOUR WORK !!!</a:t>
            </a:r>
          </a:p>
          <a:p>
            <a:endParaRPr lang="en-US" sz="3000" b="1" dirty="0">
              <a:solidFill>
                <a:srgbClr val="FF0B62"/>
              </a:solidFill>
            </a:endParaRPr>
          </a:p>
          <a:p>
            <a:r>
              <a:rPr lang="en-US" sz="3000" b="1" dirty="0" smtClean="0">
                <a:solidFill>
                  <a:srgbClr val="FF0B62"/>
                </a:solidFill>
              </a:rPr>
              <a:t>DO NOT BE A QUITTER !!!</a:t>
            </a:r>
          </a:p>
          <a:p>
            <a:endParaRPr lang="en-US" sz="3000" b="1" dirty="0">
              <a:solidFill>
                <a:srgbClr val="FF0B62"/>
              </a:solidFill>
            </a:endParaRPr>
          </a:p>
          <a:p>
            <a:r>
              <a:rPr lang="en-US" sz="3000" b="1" dirty="0" smtClean="0">
                <a:solidFill>
                  <a:srgbClr val="FF0B62"/>
                </a:solidFill>
              </a:rPr>
              <a:t>We want to be winners and successful students with great grades which is why we should do our work and study.</a:t>
            </a:r>
            <a:r>
              <a:rPr lang="en-US" sz="2800" dirty="0" smtClean="0">
                <a:solidFill>
                  <a:srgbClr val="FF0B62"/>
                </a:solidFill>
              </a:rPr>
              <a:t> </a:t>
            </a:r>
          </a:p>
          <a:p>
            <a:endParaRPr lang="en-US" dirty="0" smtClean="0">
              <a:solidFill>
                <a:srgbClr val="FF0B62"/>
              </a:solidFill>
            </a:endParaRPr>
          </a:p>
          <a:p>
            <a:endParaRPr lang="en-US" dirty="0">
              <a:solidFill>
                <a:srgbClr val="FF0B62"/>
              </a:solidFill>
            </a:endParaRPr>
          </a:p>
          <a:p>
            <a:endParaRPr lang="en-US" dirty="0" smtClean="0">
              <a:solidFill>
                <a:srgbClr val="FF0B62"/>
              </a:solidFill>
            </a:endParaRPr>
          </a:p>
          <a:p>
            <a:endParaRPr lang="en-US" dirty="0" smtClean="0">
              <a:solidFill>
                <a:srgbClr val="FF0B62"/>
              </a:solidFill>
            </a:endParaRPr>
          </a:p>
          <a:p>
            <a:endParaRPr lang="en-US" dirty="0">
              <a:solidFill>
                <a:srgbClr val="FF0B62"/>
              </a:solidFill>
            </a:endParaRPr>
          </a:p>
          <a:p>
            <a:endParaRPr lang="en-US" b="1" dirty="0" smtClean="0">
              <a:solidFill>
                <a:srgbClr val="FF0B62"/>
              </a:solidFill>
            </a:endParaRPr>
          </a:p>
          <a:p>
            <a:r>
              <a:rPr lang="en-US" sz="2200" b="1" dirty="0" smtClean="0">
                <a:solidFill>
                  <a:srgbClr val="FF0B62"/>
                </a:solidFill>
              </a:rPr>
              <a:t>(</a:t>
            </a:r>
            <a:r>
              <a:rPr lang="pl-PL" sz="2200" b="1" dirty="0">
                <a:solidFill>
                  <a:srgbClr val="FF0B62"/>
                </a:solidFill>
              </a:rPr>
              <a:t>http://</a:t>
            </a:r>
            <a:r>
              <a:rPr lang="pl-PL" sz="2200" b="1" dirty="0" err="1">
                <a:solidFill>
                  <a:srgbClr val="FF0B62"/>
                </a:solidFill>
              </a:rPr>
              <a:t>www.elevatornoise.com</a:t>
            </a:r>
            <a:r>
              <a:rPr lang="pl-PL" sz="2200" b="1" dirty="0">
                <a:solidFill>
                  <a:srgbClr val="FF0B62"/>
                </a:solidFill>
              </a:rPr>
              <a:t>/</a:t>
            </a:r>
            <a:r>
              <a:rPr lang="pl-PL" sz="2200" b="1" dirty="0" err="1">
                <a:solidFill>
                  <a:srgbClr val="FF0B62"/>
                </a:solidFill>
              </a:rPr>
              <a:t>wp-content</a:t>
            </a:r>
            <a:r>
              <a:rPr lang="pl-PL" sz="2200" b="1" dirty="0">
                <a:solidFill>
                  <a:srgbClr val="FF0B62"/>
                </a:solidFill>
              </a:rPr>
              <a:t>/</a:t>
            </a:r>
            <a:r>
              <a:rPr lang="pl-PL" sz="2200" b="1" dirty="0" err="1">
                <a:solidFill>
                  <a:srgbClr val="FF0B62"/>
                </a:solidFill>
              </a:rPr>
              <a:t>uploads</a:t>
            </a:r>
            <a:r>
              <a:rPr lang="pl-PL" sz="2200" b="1" dirty="0">
                <a:solidFill>
                  <a:srgbClr val="FF0B62"/>
                </a:solidFill>
              </a:rPr>
              <a:t>/2011/02/</a:t>
            </a:r>
            <a:r>
              <a:rPr lang="pl-PL" sz="2200" b="1" dirty="0" err="1" smtClean="0">
                <a:solidFill>
                  <a:srgbClr val="FF0B62"/>
                </a:solidFill>
              </a:rPr>
              <a:t>lazy.jpg</a:t>
            </a:r>
            <a:r>
              <a:rPr lang="pl-PL" sz="2200" b="1" dirty="0" smtClean="0">
                <a:solidFill>
                  <a:srgbClr val="FF0B62"/>
                </a:solidFill>
              </a:rPr>
              <a:t>)</a:t>
            </a:r>
            <a:endParaRPr lang="en-US" sz="2200" b="1" dirty="0">
              <a:solidFill>
                <a:srgbClr val="FF0B62"/>
              </a:solidFill>
            </a:endParaRPr>
          </a:p>
          <a:p>
            <a:endParaRPr lang="en-US" dirty="0" smtClean="0">
              <a:solidFill>
                <a:srgbClr val="FF0B62"/>
              </a:solidFill>
            </a:endParaRPr>
          </a:p>
          <a:p>
            <a:endParaRPr lang="en-US" dirty="0">
              <a:solidFill>
                <a:srgbClr val="FF0B62"/>
              </a:solidFill>
            </a:endParaRPr>
          </a:p>
          <a:p>
            <a:endParaRPr lang="en-US" dirty="0">
              <a:solidFill>
                <a:srgbClr val="FF0B62"/>
              </a:solidFill>
            </a:endParaRPr>
          </a:p>
        </p:txBody>
      </p:sp>
      <p:sp>
        <p:nvSpPr>
          <p:cNvPr id="3" name="Title 2"/>
          <p:cNvSpPr>
            <a:spLocks noGrp="1"/>
          </p:cNvSpPr>
          <p:nvPr>
            <p:ph type="title"/>
          </p:nvPr>
        </p:nvSpPr>
        <p:spPr>
          <a:xfrm>
            <a:off x="2514600" y="792480"/>
            <a:ext cx="4114800" cy="701040"/>
          </a:xfrm>
        </p:spPr>
        <p:txBody>
          <a:bodyPr>
            <a:noAutofit/>
          </a:bodyPr>
          <a:lstStyle/>
          <a:p>
            <a:r>
              <a:rPr lang="en-US" sz="2800" dirty="0" smtClean="0"/>
              <a:t>CHOOSE TO SUCCEED!</a:t>
            </a:r>
            <a:endParaRPr lang="en-US" sz="2800" dirty="0"/>
          </a:p>
        </p:txBody>
      </p:sp>
      <p:pic>
        <p:nvPicPr>
          <p:cNvPr id="4" name="Picture 3" descr="lazy.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322627" y="4444909"/>
            <a:ext cx="2977589" cy="1958940"/>
          </a:xfrm>
          <a:prstGeom prst="rect">
            <a:avLst/>
          </a:prstGeom>
        </p:spPr>
      </p:pic>
    </p:spTree>
    <p:extLst>
      <p:ext uri="{BB962C8B-B14F-4D97-AF65-F5344CB8AC3E}">
        <p14:creationId xmlns:p14="http://schemas.microsoft.com/office/powerpoint/2010/main" val="38165560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29184" y="1676400"/>
            <a:ext cx="8510016" cy="5041392"/>
          </a:xfrm>
        </p:spPr>
        <p:txBody>
          <a:bodyPr>
            <a:normAutofit/>
          </a:bodyPr>
          <a:lstStyle/>
          <a:p>
            <a:pPr marL="342900" indent="-342900" algn="l">
              <a:buFont typeface="Wingdings" charset="2"/>
              <a:buChar char="v"/>
            </a:pPr>
            <a:endParaRPr lang="en-US" dirty="0" smtClean="0"/>
          </a:p>
          <a:p>
            <a:pPr marL="342900" indent="-342900" algn="l">
              <a:buFont typeface="Wingdings" charset="2"/>
              <a:buChar char="v"/>
            </a:pPr>
            <a:r>
              <a:rPr lang="en-US" sz="2800" b="1" dirty="0" smtClean="0">
                <a:solidFill>
                  <a:srgbClr val="79C4FF"/>
                </a:solidFill>
              </a:rPr>
              <a:t>Studying will help us get good grades and be successful in our academics.</a:t>
            </a:r>
          </a:p>
          <a:p>
            <a:pPr marL="342900" indent="-342900" algn="l">
              <a:buFont typeface="Wingdings" charset="2"/>
              <a:buChar char="v"/>
            </a:pPr>
            <a:endParaRPr lang="en-US" sz="2800" b="1" dirty="0" smtClean="0">
              <a:solidFill>
                <a:srgbClr val="79C4FF"/>
              </a:solidFill>
            </a:endParaRPr>
          </a:p>
          <a:p>
            <a:pPr marL="342900" indent="-342900" algn="l">
              <a:buFont typeface="Wingdings" charset="2"/>
              <a:buChar char="v"/>
            </a:pPr>
            <a:r>
              <a:rPr lang="en-US" sz="2800" b="1" dirty="0" smtClean="0">
                <a:solidFill>
                  <a:srgbClr val="79C4FF"/>
                </a:solidFill>
              </a:rPr>
              <a:t>Going to class allows us to learn and do great. </a:t>
            </a:r>
          </a:p>
          <a:p>
            <a:pPr marL="342900" indent="-342900" algn="l">
              <a:buFont typeface="Wingdings" charset="2"/>
              <a:buChar char="v"/>
            </a:pPr>
            <a:endParaRPr lang="en-US" sz="2400" b="1" dirty="0">
              <a:solidFill>
                <a:srgbClr val="79C4FF"/>
              </a:solidFill>
            </a:endParaRPr>
          </a:p>
          <a:p>
            <a:pPr marL="342900" indent="-342900" algn="l">
              <a:buFont typeface="Wingdings" charset="2"/>
              <a:buChar char="v"/>
            </a:pPr>
            <a:r>
              <a:rPr lang="en-US" sz="2800" b="1" dirty="0" smtClean="0">
                <a:solidFill>
                  <a:srgbClr val="79C4FF"/>
                </a:solidFill>
              </a:rPr>
              <a:t>Avoiding procrastination will help.</a:t>
            </a:r>
          </a:p>
          <a:p>
            <a:pPr marL="342900" indent="-342900" algn="l">
              <a:buFont typeface="Wingdings" charset="2"/>
              <a:buChar char="v"/>
            </a:pPr>
            <a:endParaRPr lang="en-US" sz="2800" b="1" dirty="0">
              <a:solidFill>
                <a:srgbClr val="79C4FF"/>
              </a:solidFill>
            </a:endParaRPr>
          </a:p>
          <a:p>
            <a:pPr marL="342900" indent="-342900" algn="l">
              <a:buFont typeface="Wingdings" charset="2"/>
              <a:buChar char="v"/>
            </a:pPr>
            <a:r>
              <a:rPr lang="en-US" sz="2800" b="1" dirty="0" smtClean="0">
                <a:solidFill>
                  <a:srgbClr val="79C4FF"/>
                </a:solidFill>
              </a:rPr>
              <a:t>Getting good grades will help us feel accomplished and happy.</a:t>
            </a:r>
            <a:r>
              <a:rPr lang="en-US" sz="2800" dirty="0" smtClean="0">
                <a:solidFill>
                  <a:srgbClr val="79C4FF"/>
                </a:solidFill>
              </a:rPr>
              <a:t> </a:t>
            </a:r>
          </a:p>
          <a:p>
            <a:pPr marL="342900" indent="-342900" algn="l">
              <a:buFont typeface="Wingdings" charset="2"/>
              <a:buChar char="v"/>
            </a:pPr>
            <a:endParaRPr lang="en-US" dirty="0"/>
          </a:p>
        </p:txBody>
      </p:sp>
      <p:sp>
        <p:nvSpPr>
          <p:cNvPr id="3" name="Title 2"/>
          <p:cNvSpPr>
            <a:spLocks noGrp="1"/>
          </p:cNvSpPr>
          <p:nvPr>
            <p:ph type="title"/>
          </p:nvPr>
        </p:nvSpPr>
        <p:spPr/>
        <p:txBody>
          <a:bodyPr>
            <a:normAutofit/>
          </a:bodyPr>
          <a:lstStyle/>
          <a:p>
            <a:r>
              <a:rPr lang="en-US" sz="2800" dirty="0" smtClean="0"/>
              <a:t>KEEP IN MIND:</a:t>
            </a:r>
            <a:endParaRPr lang="en-US" sz="2800" dirty="0"/>
          </a:p>
        </p:txBody>
      </p:sp>
    </p:spTree>
    <p:extLst>
      <p:ext uri="{BB962C8B-B14F-4D97-AF65-F5344CB8AC3E}">
        <p14:creationId xmlns:p14="http://schemas.microsoft.com/office/powerpoint/2010/main" val="28524621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anim calcmode="lin" valueType="num">
                                      <p:cBhvr>
                                        <p:cTn id="2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1000"/>
                                        <p:tgtEl>
                                          <p:spTgt spid="2">
                                            <p:txEl>
                                              <p:pRg st="7" end="7"/>
                                            </p:txEl>
                                          </p:spTgt>
                                        </p:tgtEl>
                                      </p:cBhvr>
                                    </p:animEffect>
                                    <p:anim calcmode="lin" valueType="num">
                                      <p:cBhvr>
                                        <p:cTn id="2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8229600" cy="4678426"/>
          </a:xfrm>
        </p:spPr>
        <p:txBody>
          <a:bodyPr>
            <a:normAutofit fontScale="70000" lnSpcReduction="20000"/>
          </a:bodyPr>
          <a:lstStyle/>
          <a:p>
            <a:pPr algn="l"/>
            <a:r>
              <a:rPr lang="en-US" b="1" dirty="0">
                <a:solidFill>
                  <a:srgbClr val="79C4FF"/>
                </a:solidFill>
              </a:rPr>
              <a:t>Google </a:t>
            </a:r>
            <a:r>
              <a:rPr lang="en-US" b="1" dirty="0" smtClean="0">
                <a:solidFill>
                  <a:srgbClr val="79C4FF"/>
                </a:solidFill>
              </a:rPr>
              <a:t>Image   </a:t>
            </a:r>
          </a:p>
          <a:p>
            <a:pPr algn="l"/>
            <a:r>
              <a:rPr lang="en-US" b="1" dirty="0" smtClean="0">
                <a:solidFill>
                  <a:srgbClr val="79C4FF"/>
                </a:solidFill>
                <a:hlinkClick r:id="rId2"/>
              </a:rPr>
              <a:t>http</a:t>
            </a:r>
            <a:r>
              <a:rPr lang="en-US" b="1" dirty="0">
                <a:solidFill>
                  <a:srgbClr val="79C4FF"/>
                </a:solidFill>
                <a:hlinkClick r:id="rId2"/>
              </a:rPr>
              <a:t>://bringoncivility.files.wordpress.com/2011/08/student_success_student1.</a:t>
            </a:r>
            <a:r>
              <a:rPr lang="en-US" b="1" dirty="0" smtClean="0">
                <a:solidFill>
                  <a:srgbClr val="79C4FF"/>
                </a:solidFill>
                <a:hlinkClick r:id="rId2"/>
              </a:rPr>
              <a:t>jpg </a:t>
            </a:r>
            <a:endParaRPr lang="en-US" b="1" dirty="0" smtClean="0">
              <a:solidFill>
                <a:srgbClr val="79C4FF"/>
              </a:solidFill>
            </a:endParaRPr>
          </a:p>
          <a:p>
            <a:pPr algn="l"/>
            <a:endParaRPr lang="en-US" b="1" dirty="0">
              <a:solidFill>
                <a:srgbClr val="79C4FF"/>
              </a:solidFill>
            </a:endParaRPr>
          </a:p>
          <a:p>
            <a:pPr algn="l"/>
            <a:r>
              <a:rPr lang="en-US" b="1" dirty="0" smtClean="0">
                <a:solidFill>
                  <a:srgbClr val="79C4FF"/>
                </a:solidFill>
              </a:rPr>
              <a:t>Google Image</a:t>
            </a:r>
          </a:p>
          <a:p>
            <a:pPr algn="l"/>
            <a:r>
              <a:rPr lang="pl-PL" b="1" dirty="0">
                <a:solidFill>
                  <a:srgbClr val="79C4FF"/>
                </a:solidFill>
              </a:rPr>
              <a:t>http://</a:t>
            </a:r>
            <a:r>
              <a:rPr lang="pl-PL" b="1" dirty="0" err="1">
                <a:solidFill>
                  <a:srgbClr val="79C4FF"/>
                </a:solidFill>
              </a:rPr>
              <a:t>www.elevatornoise.com</a:t>
            </a:r>
            <a:r>
              <a:rPr lang="pl-PL" b="1" dirty="0">
                <a:solidFill>
                  <a:srgbClr val="79C4FF"/>
                </a:solidFill>
              </a:rPr>
              <a:t>/</a:t>
            </a:r>
            <a:r>
              <a:rPr lang="pl-PL" b="1" dirty="0" err="1">
                <a:solidFill>
                  <a:srgbClr val="79C4FF"/>
                </a:solidFill>
              </a:rPr>
              <a:t>wp-content</a:t>
            </a:r>
            <a:r>
              <a:rPr lang="pl-PL" b="1" dirty="0">
                <a:solidFill>
                  <a:srgbClr val="79C4FF"/>
                </a:solidFill>
              </a:rPr>
              <a:t>/</a:t>
            </a:r>
            <a:r>
              <a:rPr lang="pl-PL" b="1" dirty="0" err="1">
                <a:solidFill>
                  <a:srgbClr val="79C4FF"/>
                </a:solidFill>
              </a:rPr>
              <a:t>uploads</a:t>
            </a:r>
            <a:r>
              <a:rPr lang="pl-PL" b="1" dirty="0">
                <a:solidFill>
                  <a:srgbClr val="79C4FF"/>
                </a:solidFill>
              </a:rPr>
              <a:t>/2011/02/</a:t>
            </a:r>
            <a:r>
              <a:rPr lang="pl-PL" b="1" dirty="0" err="1">
                <a:solidFill>
                  <a:srgbClr val="79C4FF"/>
                </a:solidFill>
              </a:rPr>
              <a:t>lazy.jpg</a:t>
            </a:r>
            <a:endParaRPr lang="en-US" b="1" dirty="0" smtClean="0">
              <a:solidFill>
                <a:srgbClr val="79C4FF"/>
              </a:solidFill>
            </a:endParaRPr>
          </a:p>
          <a:p>
            <a:endParaRPr lang="nl-NL" sz="1900" b="1" dirty="0" smtClean="0">
              <a:solidFill>
                <a:srgbClr val="79C4FF"/>
              </a:solidFill>
            </a:endParaRPr>
          </a:p>
          <a:p>
            <a:pPr algn="l"/>
            <a:r>
              <a:rPr lang="nl-NL" sz="1900" b="1" dirty="0" err="1" smtClean="0">
                <a:solidFill>
                  <a:srgbClr val="79C4FF"/>
                </a:solidFill>
              </a:rPr>
              <a:t>DeVol</a:t>
            </a:r>
            <a:r>
              <a:rPr lang="nl-NL" sz="1900" b="1" dirty="0">
                <a:solidFill>
                  <a:srgbClr val="79C4FF"/>
                </a:solidFill>
              </a:rPr>
              <a:t>, Diana. College Survival Tips. Columbus, OH. Ohio State University. 2006.Web </a:t>
            </a:r>
            <a:endParaRPr lang="nl-NL" sz="1900" b="1" dirty="0" smtClean="0">
              <a:solidFill>
                <a:srgbClr val="79C4FF"/>
              </a:solidFill>
            </a:endParaRPr>
          </a:p>
          <a:p>
            <a:pPr algn="l"/>
            <a:r>
              <a:rPr lang="nl-NL" sz="1900" b="1" dirty="0">
                <a:solidFill>
                  <a:srgbClr val="79C4FF"/>
                </a:solidFill>
              </a:rPr>
              <a:t>	</a:t>
            </a:r>
            <a:r>
              <a:rPr lang="en-US" sz="1900" b="1" dirty="0" smtClean="0">
                <a:solidFill>
                  <a:srgbClr val="79C4FF"/>
                </a:solidFill>
              </a:rPr>
              <a:t>http</a:t>
            </a:r>
            <a:r>
              <a:rPr lang="en-US" sz="1900" b="1" dirty="0">
                <a:solidFill>
                  <a:srgbClr val="79C4FF"/>
                </a:solidFill>
              </a:rPr>
              <a:t>://</a:t>
            </a:r>
            <a:r>
              <a:rPr lang="en-US" sz="1900" b="1" dirty="0" err="1">
                <a:solidFill>
                  <a:srgbClr val="79C4FF"/>
                </a:solidFill>
              </a:rPr>
              <a:t>www.math.osu.edu</a:t>
            </a:r>
            <a:r>
              <a:rPr lang="en-US" sz="1900" b="1" dirty="0">
                <a:solidFill>
                  <a:srgbClr val="79C4FF"/>
                </a:solidFill>
              </a:rPr>
              <a:t>/counseling/</a:t>
            </a:r>
            <a:r>
              <a:rPr lang="en-US" sz="1900" b="1" dirty="0" err="1">
                <a:solidFill>
                  <a:srgbClr val="79C4FF"/>
                </a:solidFill>
              </a:rPr>
              <a:t>college_survival_tips.html</a:t>
            </a:r>
            <a:endParaRPr lang="nl-NL" sz="1900" b="1" dirty="0">
              <a:solidFill>
                <a:srgbClr val="79C4FF"/>
              </a:solidFill>
            </a:endParaRPr>
          </a:p>
          <a:p>
            <a:pPr algn="l"/>
            <a:endParaRPr lang="en-US" b="1" dirty="0" smtClean="0">
              <a:solidFill>
                <a:srgbClr val="79C4FF"/>
              </a:solidFill>
            </a:endParaRPr>
          </a:p>
          <a:p>
            <a:pPr algn="l"/>
            <a:r>
              <a:rPr lang="en-US" b="1" dirty="0">
                <a:solidFill>
                  <a:srgbClr val="79C4FF"/>
                </a:solidFill>
                <a:hlinkClick r:id="rId3"/>
              </a:rPr>
              <a:t>http://collegelifesite.com/</a:t>
            </a:r>
            <a:r>
              <a:rPr lang="en-US" b="1" dirty="0" smtClean="0">
                <a:solidFill>
                  <a:srgbClr val="79C4FF"/>
                </a:solidFill>
                <a:hlinkClick r:id="rId3"/>
              </a:rPr>
              <a:t>6_Great_Reasons_To_Go_To_Class.htm</a:t>
            </a:r>
            <a:endParaRPr lang="en-US" b="1" dirty="0" smtClean="0">
              <a:solidFill>
                <a:srgbClr val="79C4FF"/>
              </a:solidFill>
            </a:endParaRPr>
          </a:p>
          <a:p>
            <a:pPr algn="l"/>
            <a:endParaRPr lang="en-US" b="1" dirty="0" smtClean="0">
              <a:solidFill>
                <a:srgbClr val="79C4FF"/>
              </a:solidFill>
            </a:endParaRPr>
          </a:p>
          <a:p>
            <a:pPr algn="l"/>
            <a:r>
              <a:rPr lang="en-US" b="1" dirty="0" smtClean="0">
                <a:solidFill>
                  <a:srgbClr val="79C4FF"/>
                </a:solidFill>
              </a:rPr>
              <a:t>Edberg, </a:t>
            </a:r>
            <a:r>
              <a:rPr lang="en-US" b="1" dirty="0" err="1" smtClean="0">
                <a:solidFill>
                  <a:srgbClr val="79C4FF"/>
                </a:solidFill>
              </a:rPr>
              <a:t>Henrik</a:t>
            </a:r>
            <a:r>
              <a:rPr lang="en-US" b="1" dirty="0" smtClean="0">
                <a:solidFill>
                  <a:srgbClr val="79C4FF"/>
                </a:solidFill>
              </a:rPr>
              <a:t>. How to stop Procrastination. The positivity Blog. 2006-2011. Web</a:t>
            </a:r>
            <a:endParaRPr lang="en-US" b="1" dirty="0">
              <a:solidFill>
                <a:srgbClr val="79C4FF"/>
              </a:solidFill>
            </a:endParaRPr>
          </a:p>
          <a:p>
            <a:pPr algn="l"/>
            <a:r>
              <a:rPr lang="pl-PL" b="1" dirty="0" smtClean="0">
                <a:solidFill>
                  <a:srgbClr val="79C4FF"/>
                </a:solidFill>
                <a:hlinkClick r:id="rId4"/>
              </a:rPr>
              <a:t>	http</a:t>
            </a:r>
            <a:r>
              <a:rPr lang="pl-PL" b="1" dirty="0">
                <a:solidFill>
                  <a:srgbClr val="79C4FF"/>
                </a:solidFill>
                <a:hlinkClick r:id="rId4"/>
              </a:rPr>
              <a:t>://www.positivityblog.com/index.php/2009/04/23/how-to-stop-procrastinating-7-timeless-tips</a:t>
            </a:r>
            <a:r>
              <a:rPr lang="pl-PL" b="1" dirty="0" smtClean="0">
                <a:solidFill>
                  <a:srgbClr val="79C4FF"/>
                </a:solidFill>
                <a:hlinkClick r:id="rId4"/>
              </a:rPr>
              <a:t>/</a:t>
            </a:r>
            <a:endParaRPr lang="pl-PL" b="1" dirty="0" smtClean="0">
              <a:solidFill>
                <a:srgbClr val="79C4FF"/>
              </a:solidFill>
            </a:endParaRPr>
          </a:p>
          <a:p>
            <a:pPr algn="l"/>
            <a:endParaRPr lang="pl-PL" b="1" dirty="0" smtClean="0">
              <a:solidFill>
                <a:srgbClr val="79C4FF"/>
              </a:solidFill>
            </a:endParaRPr>
          </a:p>
          <a:p>
            <a:pPr algn="l"/>
            <a:r>
              <a:rPr lang="en-US" b="1" dirty="0">
                <a:solidFill>
                  <a:srgbClr val="79C4FF"/>
                </a:solidFill>
              </a:rPr>
              <a:t>Succeeding in continuing and higher </a:t>
            </a:r>
            <a:r>
              <a:rPr lang="en-US" b="1" dirty="0" smtClean="0">
                <a:solidFill>
                  <a:srgbClr val="79C4FF"/>
                </a:solidFill>
              </a:rPr>
              <a:t>education. Guides and </a:t>
            </a:r>
            <a:r>
              <a:rPr lang="en-US" b="1" dirty="0" err="1" smtClean="0">
                <a:solidFill>
                  <a:srgbClr val="79C4FF"/>
                </a:solidFill>
              </a:rPr>
              <a:t>strageties</a:t>
            </a:r>
            <a:r>
              <a:rPr lang="en-US" b="1" dirty="0" smtClean="0">
                <a:solidFill>
                  <a:srgbClr val="79C4FF"/>
                </a:solidFill>
              </a:rPr>
              <a:t>. 1996. Web</a:t>
            </a:r>
            <a:endParaRPr lang="pl-PL" b="1" dirty="0" smtClean="0">
              <a:solidFill>
                <a:srgbClr val="79C4FF"/>
              </a:solidFill>
            </a:endParaRPr>
          </a:p>
          <a:p>
            <a:pPr algn="l"/>
            <a:r>
              <a:rPr lang="pl-PL" b="1" dirty="0" smtClean="0">
                <a:solidFill>
                  <a:srgbClr val="79C4FF"/>
                </a:solidFill>
              </a:rPr>
              <a:t>&lt;http</a:t>
            </a:r>
            <a:r>
              <a:rPr lang="pl-PL" b="1" dirty="0">
                <a:solidFill>
                  <a:srgbClr val="79C4FF"/>
                </a:solidFill>
              </a:rPr>
              <a:t>://</a:t>
            </a:r>
            <a:r>
              <a:rPr lang="pl-PL" b="1" dirty="0" err="1">
                <a:solidFill>
                  <a:srgbClr val="79C4FF"/>
                </a:solidFill>
              </a:rPr>
              <a:t>www.studygs.net</a:t>
            </a:r>
            <a:r>
              <a:rPr lang="pl-PL" b="1" dirty="0">
                <a:solidFill>
                  <a:srgbClr val="79C4FF"/>
                </a:solidFill>
              </a:rPr>
              <a:t>/learning/learning</a:t>
            </a:r>
            <a:r>
              <a:rPr lang="pl-PL" b="1" dirty="0" smtClean="0">
                <a:solidFill>
                  <a:srgbClr val="79C4FF"/>
                </a:solidFill>
              </a:rPr>
              <a:t>/&gt;</a:t>
            </a:r>
          </a:p>
          <a:p>
            <a:pPr algn="l"/>
            <a:endParaRPr lang="pl-PL" b="1" dirty="0">
              <a:solidFill>
                <a:srgbClr val="79C4FF"/>
              </a:solidFill>
            </a:endParaRPr>
          </a:p>
          <a:p>
            <a:pPr algn="l"/>
            <a:r>
              <a:rPr lang="pl-PL" b="1" dirty="0" smtClean="0">
                <a:solidFill>
                  <a:srgbClr val="79C4FF"/>
                </a:solidFill>
              </a:rPr>
              <a:t>Student </a:t>
            </a:r>
            <a:r>
              <a:rPr lang="pl-PL" b="1" dirty="0" err="1" smtClean="0">
                <a:solidFill>
                  <a:srgbClr val="79C4FF"/>
                </a:solidFill>
              </a:rPr>
              <a:t>Opinions</a:t>
            </a:r>
            <a:r>
              <a:rPr lang="pl-PL" b="1" dirty="0" smtClean="0">
                <a:solidFill>
                  <a:srgbClr val="79C4FF"/>
                </a:solidFill>
              </a:rPr>
              <a:t>. </a:t>
            </a:r>
            <a:endParaRPr lang="en-US" b="1" dirty="0">
              <a:solidFill>
                <a:srgbClr val="79C4FF"/>
              </a:solidFill>
            </a:endParaRPr>
          </a:p>
        </p:txBody>
      </p:sp>
      <p:sp>
        <p:nvSpPr>
          <p:cNvPr id="3" name="Title 2"/>
          <p:cNvSpPr>
            <a:spLocks noGrp="1"/>
          </p:cNvSpPr>
          <p:nvPr>
            <p:ph type="title"/>
          </p:nvPr>
        </p:nvSpPr>
        <p:spPr/>
        <p:txBody>
          <a:bodyPr/>
          <a:lstStyle/>
          <a:p>
            <a:r>
              <a:rPr lang="en-US" dirty="0" smtClean="0"/>
              <a:t>References </a:t>
            </a:r>
            <a:endParaRPr lang="en-US" dirty="0"/>
          </a:p>
        </p:txBody>
      </p:sp>
    </p:spTree>
    <p:extLst>
      <p:ext uri="{BB962C8B-B14F-4D97-AF65-F5344CB8AC3E}">
        <p14:creationId xmlns:p14="http://schemas.microsoft.com/office/powerpoint/2010/main" val="367930467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a:r>
              <a:rPr lang="en-US" dirty="0" err="1" smtClean="0"/>
              <a:t>Omayra</a:t>
            </a:r>
            <a:r>
              <a:rPr lang="en-US" dirty="0" smtClean="0"/>
              <a:t> Soto </a:t>
            </a:r>
          </a:p>
          <a:p>
            <a:pPr algn="l"/>
            <a:r>
              <a:rPr lang="en-US" dirty="0" smtClean="0">
                <a:hlinkClick r:id="rId2"/>
              </a:rPr>
              <a:t>oxs5016@psu.edu</a:t>
            </a:r>
            <a:r>
              <a:rPr lang="en-US" dirty="0" smtClean="0"/>
              <a:t> </a:t>
            </a:r>
            <a:endParaRPr lang="en-US" dirty="0"/>
          </a:p>
        </p:txBody>
      </p:sp>
      <p:sp>
        <p:nvSpPr>
          <p:cNvPr id="3" name="Title 2"/>
          <p:cNvSpPr>
            <a:spLocks noGrp="1"/>
          </p:cNvSpPr>
          <p:nvPr>
            <p:ph type="title"/>
          </p:nvPr>
        </p:nvSpPr>
        <p:spPr/>
        <p:txBody>
          <a:bodyPr/>
          <a:lstStyle/>
          <a:p>
            <a:r>
              <a:rPr lang="en-US" dirty="0" smtClean="0"/>
              <a:t>Q/A</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70148" y="2151888"/>
            <a:ext cx="3258312" cy="4072890"/>
          </a:xfrm>
          <a:prstGeom prst="rect">
            <a:avLst/>
          </a:prstGeom>
        </p:spPr>
      </p:pic>
    </p:spTree>
    <p:extLst>
      <p:ext uri="{BB962C8B-B14F-4D97-AF65-F5344CB8AC3E}">
        <p14:creationId xmlns:p14="http://schemas.microsoft.com/office/powerpoint/2010/main" val="22911500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296" y="975360"/>
            <a:ext cx="5498592" cy="2353056"/>
          </a:xfrm>
        </p:spPr>
        <p:txBody>
          <a:bodyPr/>
          <a:lstStyle/>
          <a:p>
            <a:r>
              <a:rPr lang="en-US" sz="2800" dirty="0" smtClean="0">
                <a:solidFill>
                  <a:srgbClr val="800080"/>
                </a:solidFill>
              </a:rPr>
              <a:t>To succeed or fail is a matter of an individual choice!</a:t>
            </a:r>
            <a:r>
              <a:rPr lang="en-US" sz="2800" dirty="0" smtClean="0"/>
              <a:t/>
            </a:r>
            <a:br>
              <a:rPr lang="en-US" sz="2800" dirty="0" smtClean="0"/>
            </a:br>
            <a:r>
              <a:rPr lang="en-US" dirty="0"/>
              <a:t/>
            </a:r>
            <a:br>
              <a:rPr lang="en-US" dirty="0"/>
            </a:br>
            <a:r>
              <a:rPr lang="en-US" sz="2800" dirty="0" smtClean="0">
                <a:solidFill>
                  <a:srgbClr val="800080"/>
                </a:solidFill>
              </a:rPr>
              <a:t>What is our choice?</a:t>
            </a:r>
            <a:endParaRPr lang="en-US" sz="2800" dirty="0">
              <a:solidFill>
                <a:srgbClr val="800080"/>
              </a:solidFill>
            </a:endParaRPr>
          </a:p>
        </p:txBody>
      </p:sp>
    </p:spTree>
    <p:extLst>
      <p:ext uri="{BB962C8B-B14F-4D97-AF65-F5344CB8AC3E}">
        <p14:creationId xmlns:p14="http://schemas.microsoft.com/office/powerpoint/2010/main" val="24929253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pl-PL" dirty="0" smtClean="0">
                <a:hlinkClick r:id="rId2"/>
              </a:rPr>
              <a:t>http://www.youtube.com/watch?v=RzhBc-66poc</a:t>
            </a:r>
            <a:endParaRPr lang="pl-PL" dirty="0" smtClean="0"/>
          </a:p>
          <a:p>
            <a:endParaRPr lang="pl-PL" dirty="0"/>
          </a:p>
          <a:p>
            <a:endParaRPr lang="pl-PL" dirty="0" smtClean="0"/>
          </a:p>
        </p:txBody>
      </p:sp>
      <p:sp>
        <p:nvSpPr>
          <p:cNvPr id="3" name="Title 2"/>
          <p:cNvSpPr>
            <a:spLocks noGrp="1"/>
          </p:cNvSpPr>
          <p:nvPr>
            <p:ph type="title"/>
          </p:nvPr>
        </p:nvSpPr>
        <p:spPr/>
        <p:txBody>
          <a:bodyPr/>
          <a:lstStyle/>
          <a:p>
            <a:r>
              <a:rPr lang="en-US" dirty="0" smtClean="0"/>
              <a:t>Video with tips to be successful in college</a:t>
            </a:r>
            <a:endParaRPr lang="en-US" dirty="0"/>
          </a:p>
        </p:txBody>
      </p:sp>
      <p:pic>
        <p:nvPicPr>
          <p:cNvPr id="4" name="Picture 3" descr="student_success_student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6050" y="2978150"/>
            <a:ext cx="4089400" cy="3505200"/>
          </a:xfrm>
          <a:prstGeom prst="rect">
            <a:avLst/>
          </a:prstGeom>
        </p:spPr>
      </p:pic>
    </p:spTree>
    <p:extLst>
      <p:ext uri="{BB962C8B-B14F-4D97-AF65-F5344CB8AC3E}">
        <p14:creationId xmlns:p14="http://schemas.microsoft.com/office/powerpoint/2010/main" val="13505591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66928" y="1832482"/>
            <a:ext cx="8229600" cy="4495165"/>
          </a:xfrm>
        </p:spPr>
        <p:txBody>
          <a:bodyPr/>
          <a:lstStyle/>
          <a:p>
            <a:pPr marL="342900" indent="-342900" algn="l">
              <a:buFont typeface="Wingdings" charset="2"/>
              <a:buChar char="v"/>
            </a:pPr>
            <a:endParaRPr lang="en-US" dirty="0" smtClean="0"/>
          </a:p>
          <a:p>
            <a:pPr marL="342900" indent="-342900" algn="l">
              <a:buFont typeface="Wingdings" charset="2"/>
              <a:buChar char="v"/>
            </a:pPr>
            <a:endParaRPr lang="en-US" dirty="0">
              <a:solidFill>
                <a:srgbClr val="FF0B62"/>
              </a:solidFill>
            </a:endParaRPr>
          </a:p>
          <a:p>
            <a:pPr marL="342900" indent="-342900" algn="l">
              <a:buFont typeface="Wingdings" charset="2"/>
              <a:buChar char="v"/>
            </a:pPr>
            <a:r>
              <a:rPr lang="en-US" sz="3200" b="1" dirty="0" smtClean="0">
                <a:solidFill>
                  <a:srgbClr val="79C4FF"/>
                </a:solidFill>
              </a:rPr>
              <a:t>We study and get good grades.</a:t>
            </a:r>
          </a:p>
          <a:p>
            <a:pPr marL="342900" indent="-342900" algn="l">
              <a:buFont typeface="Wingdings" charset="2"/>
              <a:buChar char="v"/>
            </a:pPr>
            <a:endParaRPr lang="en-US" sz="3200" b="1" dirty="0" smtClean="0">
              <a:solidFill>
                <a:srgbClr val="79C4FF"/>
              </a:solidFill>
            </a:endParaRPr>
          </a:p>
          <a:p>
            <a:pPr marL="342900" indent="-342900" algn="l">
              <a:buFont typeface="Wingdings" charset="2"/>
              <a:buChar char="v"/>
            </a:pPr>
            <a:r>
              <a:rPr lang="en-US" sz="3200" b="1" dirty="0" smtClean="0">
                <a:solidFill>
                  <a:srgbClr val="79C4FF"/>
                </a:solidFill>
              </a:rPr>
              <a:t>We go to </a:t>
            </a:r>
            <a:r>
              <a:rPr lang="en-US" sz="3200" b="1" dirty="0">
                <a:solidFill>
                  <a:srgbClr val="79C4FF"/>
                </a:solidFill>
              </a:rPr>
              <a:t>class </a:t>
            </a:r>
            <a:r>
              <a:rPr lang="en-US" sz="3200" b="1" dirty="0" smtClean="0">
                <a:solidFill>
                  <a:srgbClr val="79C4FF"/>
                </a:solidFill>
              </a:rPr>
              <a:t>each session. </a:t>
            </a:r>
            <a:endParaRPr lang="en-US" sz="3200" b="1" dirty="0">
              <a:solidFill>
                <a:srgbClr val="79C4FF"/>
              </a:solidFill>
            </a:endParaRPr>
          </a:p>
          <a:p>
            <a:pPr marL="342900" indent="-342900" algn="l">
              <a:buFont typeface="Wingdings" charset="2"/>
              <a:buChar char="v"/>
            </a:pPr>
            <a:endParaRPr lang="en-US" sz="3200" b="1" dirty="0">
              <a:solidFill>
                <a:srgbClr val="79C4FF"/>
              </a:solidFill>
            </a:endParaRPr>
          </a:p>
          <a:p>
            <a:pPr marL="342900" indent="-342900" algn="l">
              <a:buFont typeface="Wingdings" charset="2"/>
              <a:buChar char="v"/>
            </a:pPr>
            <a:r>
              <a:rPr lang="en-US" sz="3200" b="1" dirty="0" smtClean="0">
                <a:solidFill>
                  <a:srgbClr val="79C4FF"/>
                </a:solidFill>
              </a:rPr>
              <a:t>We avoid procrastination.</a:t>
            </a:r>
          </a:p>
          <a:p>
            <a:pPr marL="342900" indent="-342900" algn="l">
              <a:buFont typeface="Wingdings" charset="2"/>
              <a:buChar char="v"/>
            </a:pPr>
            <a:endParaRPr lang="en-US" dirty="0">
              <a:solidFill>
                <a:srgbClr val="FF0B62"/>
              </a:solidFill>
            </a:endParaRPr>
          </a:p>
          <a:p>
            <a:pPr algn="l"/>
            <a:endParaRPr lang="en-US" dirty="0"/>
          </a:p>
        </p:txBody>
      </p:sp>
      <p:sp>
        <p:nvSpPr>
          <p:cNvPr id="3" name="Title 2"/>
          <p:cNvSpPr>
            <a:spLocks noGrp="1"/>
          </p:cNvSpPr>
          <p:nvPr>
            <p:ph type="title"/>
          </p:nvPr>
        </p:nvSpPr>
        <p:spPr/>
        <p:txBody>
          <a:bodyPr>
            <a:normAutofit/>
          </a:bodyPr>
          <a:lstStyle/>
          <a:p>
            <a:r>
              <a:rPr lang="en-US" sz="2400" dirty="0" smtClean="0"/>
              <a:t>We can succeed if:</a:t>
            </a:r>
            <a:endParaRPr lang="en-US" sz="2400" dirty="0"/>
          </a:p>
        </p:txBody>
      </p:sp>
    </p:spTree>
    <p:extLst>
      <p:ext uri="{BB962C8B-B14F-4D97-AF65-F5344CB8AC3E}">
        <p14:creationId xmlns:p14="http://schemas.microsoft.com/office/powerpoint/2010/main" val="18400256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1000"/>
                                        <p:tgtEl>
                                          <p:spTgt spid="2">
                                            <p:txEl>
                                              <p:pRg st="6" end="6"/>
                                            </p:txEl>
                                          </p:spTgt>
                                        </p:tgtEl>
                                      </p:cBhvr>
                                    </p:animEffect>
                                    <p:anim calcmode="lin" valueType="num">
                                      <p:cBhvr>
                                        <p:cTn id="2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15696" y="1822704"/>
            <a:ext cx="8229600" cy="4879848"/>
          </a:xfrm>
        </p:spPr>
        <p:txBody>
          <a:bodyPr>
            <a:noAutofit/>
          </a:bodyPr>
          <a:lstStyle/>
          <a:p>
            <a:pPr marL="342900" indent="-342900" algn="l">
              <a:buFont typeface="Wingdings" charset="2"/>
              <a:buChar char="v"/>
            </a:pPr>
            <a:r>
              <a:rPr lang="en-US" sz="2800" b="1" dirty="0" smtClean="0">
                <a:solidFill>
                  <a:srgbClr val="FF0B62"/>
                </a:solidFill>
              </a:rPr>
              <a:t>We study so we can pass our tests and so we can do well in our classes. If we do not study we won’t do well.</a:t>
            </a:r>
          </a:p>
          <a:p>
            <a:pPr marL="342900" indent="-342900" algn="l">
              <a:buFont typeface="Wingdings" charset="2"/>
              <a:buChar char="v"/>
            </a:pPr>
            <a:r>
              <a:rPr lang="en-US" sz="2800" b="1" dirty="0" smtClean="0">
                <a:solidFill>
                  <a:srgbClr val="FF0B62"/>
                </a:solidFill>
              </a:rPr>
              <a:t>Studying will help us get good grades.</a:t>
            </a:r>
          </a:p>
          <a:p>
            <a:pPr marL="342900" indent="-342900" algn="l">
              <a:buFont typeface="Wingdings" charset="2"/>
              <a:buChar char="v"/>
            </a:pPr>
            <a:r>
              <a:rPr lang="en-US" sz="2800" b="1" dirty="0" smtClean="0">
                <a:solidFill>
                  <a:srgbClr val="FF0B62"/>
                </a:solidFill>
              </a:rPr>
              <a:t>All you have to do is study for 30 min each day for every subject and when the test comes you will do great. It ONLY takes 30 min a day. </a:t>
            </a:r>
          </a:p>
          <a:p>
            <a:pPr marL="342900" indent="-342900" algn="l">
              <a:buFont typeface="Wingdings" charset="2"/>
              <a:buChar char="v"/>
            </a:pPr>
            <a:r>
              <a:rPr lang="en-US" sz="2800" b="1" dirty="0" smtClean="0">
                <a:solidFill>
                  <a:srgbClr val="FF0B62"/>
                </a:solidFill>
              </a:rPr>
              <a:t>Prioritize your time wisely. Make sure you set up a schedule. </a:t>
            </a:r>
          </a:p>
          <a:p>
            <a:r>
              <a:rPr lang="pl-PL" sz="2800" dirty="0" smtClean="0">
                <a:solidFill>
                  <a:srgbClr val="FF0B62"/>
                </a:solidFill>
              </a:rPr>
              <a:t>(http</a:t>
            </a:r>
            <a:r>
              <a:rPr lang="pl-PL" sz="2800" dirty="0">
                <a:solidFill>
                  <a:srgbClr val="FF0B62"/>
                </a:solidFill>
              </a:rPr>
              <a:t>://www.studygs.net/learning/learning</a:t>
            </a:r>
            <a:r>
              <a:rPr lang="pl-PL" sz="2800" dirty="0" smtClean="0">
                <a:solidFill>
                  <a:srgbClr val="FF0B62"/>
                </a:solidFill>
              </a:rPr>
              <a:t>/)</a:t>
            </a:r>
            <a:endParaRPr lang="en-US" sz="2800" dirty="0">
              <a:solidFill>
                <a:srgbClr val="FF0B62"/>
              </a:solidFill>
            </a:endParaRPr>
          </a:p>
        </p:txBody>
      </p:sp>
      <p:sp>
        <p:nvSpPr>
          <p:cNvPr id="3" name="Title 2"/>
          <p:cNvSpPr>
            <a:spLocks noGrp="1"/>
          </p:cNvSpPr>
          <p:nvPr>
            <p:ph type="title"/>
          </p:nvPr>
        </p:nvSpPr>
        <p:spPr/>
        <p:txBody>
          <a:bodyPr>
            <a:normAutofit fontScale="90000"/>
          </a:bodyPr>
          <a:lstStyle/>
          <a:p>
            <a:r>
              <a:rPr lang="en-US" dirty="0" smtClean="0"/>
              <a:t> </a:t>
            </a:r>
            <a:r>
              <a:rPr lang="en-US" sz="2800" dirty="0" smtClean="0"/>
              <a:t>we should study!</a:t>
            </a:r>
            <a:br>
              <a:rPr lang="en-US" sz="2800" dirty="0" smtClean="0"/>
            </a:br>
            <a:r>
              <a:rPr lang="en-US" sz="2800" dirty="0" smtClean="0"/>
              <a:t>But why ? </a:t>
            </a:r>
            <a:endParaRPr lang="en-US" sz="2800" dirty="0"/>
          </a:p>
        </p:txBody>
      </p:sp>
    </p:spTree>
    <p:extLst>
      <p:ext uri="{BB962C8B-B14F-4D97-AF65-F5344CB8AC3E}">
        <p14:creationId xmlns:p14="http://schemas.microsoft.com/office/powerpoint/2010/main" val="39755418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0" y="1292098"/>
            <a:ext cx="9034271" cy="5370703"/>
          </a:xfrm>
        </p:spPr>
        <p:txBody>
          <a:bodyPr>
            <a:normAutofit/>
          </a:bodyPr>
          <a:lstStyle/>
          <a:p>
            <a:pPr marL="342900" indent="-342900" algn="l">
              <a:buFont typeface="Wingdings" charset="2"/>
              <a:buChar char="v"/>
            </a:pPr>
            <a:endParaRPr lang="en-US" b="1" dirty="0" smtClean="0"/>
          </a:p>
          <a:p>
            <a:pPr marL="342900" indent="-342900" algn="l">
              <a:buFont typeface="Wingdings" charset="2"/>
              <a:buChar char="v"/>
            </a:pPr>
            <a:r>
              <a:rPr lang="en-US" sz="3800" b="1" dirty="0" smtClean="0">
                <a:solidFill>
                  <a:srgbClr val="FF0B62"/>
                </a:solidFill>
              </a:rPr>
              <a:t>We pay a lot of money so we can go to class and this is a main reason why we should go to class. </a:t>
            </a:r>
          </a:p>
          <a:p>
            <a:pPr marL="342900" indent="-342900" algn="l">
              <a:buFont typeface="Wingdings" charset="2"/>
              <a:buChar char="v"/>
            </a:pPr>
            <a:r>
              <a:rPr lang="en-US" sz="3800" b="1" dirty="0" smtClean="0">
                <a:solidFill>
                  <a:srgbClr val="FF0B62"/>
                </a:solidFill>
              </a:rPr>
              <a:t>We need to make sure that we get our money’s worth by coming to class and learning.</a:t>
            </a:r>
          </a:p>
          <a:p>
            <a:pPr marL="457200" indent="-457200" algn="l">
              <a:buFont typeface="Wingdings" charset="2"/>
              <a:buChar char="v"/>
            </a:pPr>
            <a:r>
              <a:rPr lang="en-US" sz="3800" b="1" dirty="0" smtClean="0">
                <a:solidFill>
                  <a:srgbClr val="FF0B62"/>
                </a:solidFill>
              </a:rPr>
              <a:t>We need to take notes. (</a:t>
            </a:r>
            <a:r>
              <a:rPr lang="en-US" sz="3800" b="1" dirty="0" err="1" smtClean="0">
                <a:solidFill>
                  <a:srgbClr val="FF0B62"/>
                </a:solidFill>
              </a:rPr>
              <a:t>Math.osu</a:t>
            </a:r>
            <a:r>
              <a:rPr lang="en-US" sz="3800" b="1" dirty="0" smtClean="0">
                <a:solidFill>
                  <a:srgbClr val="FF0B62"/>
                </a:solidFill>
              </a:rPr>
              <a:t>)</a:t>
            </a:r>
          </a:p>
          <a:p>
            <a:pPr marL="457200" indent="-457200" algn="l">
              <a:buFont typeface="Wingdings" charset="2"/>
              <a:buChar char="v"/>
            </a:pPr>
            <a:endParaRPr lang="en-US" sz="3800" b="1" dirty="0" smtClean="0">
              <a:solidFill>
                <a:srgbClr val="FF0B62"/>
              </a:solidFill>
            </a:endParaRPr>
          </a:p>
        </p:txBody>
      </p:sp>
      <p:sp>
        <p:nvSpPr>
          <p:cNvPr id="3" name="Title 2"/>
          <p:cNvSpPr>
            <a:spLocks noGrp="1"/>
          </p:cNvSpPr>
          <p:nvPr>
            <p:ph type="title"/>
          </p:nvPr>
        </p:nvSpPr>
        <p:spPr>
          <a:xfrm>
            <a:off x="2514600" y="340360"/>
            <a:ext cx="4114800" cy="701040"/>
          </a:xfrm>
        </p:spPr>
        <p:txBody>
          <a:bodyPr>
            <a:normAutofit fontScale="90000"/>
          </a:bodyPr>
          <a:lstStyle/>
          <a:p>
            <a:r>
              <a:rPr lang="en-US" dirty="0" smtClean="0"/>
              <a:t/>
            </a:r>
            <a:br>
              <a:rPr lang="en-US" dirty="0" smtClean="0"/>
            </a:br>
            <a:r>
              <a:rPr lang="en-US" dirty="0" smtClean="0"/>
              <a:t>go to class !</a:t>
            </a:r>
            <a:br>
              <a:rPr lang="en-US" dirty="0" smtClean="0"/>
            </a:br>
            <a:r>
              <a:rPr lang="en-US" dirty="0" smtClean="0"/>
              <a:t>Why?</a:t>
            </a:r>
            <a:br>
              <a:rPr lang="en-US" dirty="0" smtClean="0"/>
            </a:br>
            <a:endParaRPr lang="en-US" dirty="0"/>
          </a:p>
        </p:txBody>
      </p:sp>
    </p:spTree>
    <p:extLst>
      <p:ext uri="{BB962C8B-B14F-4D97-AF65-F5344CB8AC3E}">
        <p14:creationId xmlns:p14="http://schemas.microsoft.com/office/powerpoint/2010/main" val="37764256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 y="1297432"/>
            <a:ext cx="9144000" cy="5370703"/>
          </a:xfrm>
        </p:spPr>
        <p:txBody>
          <a:bodyPr>
            <a:normAutofit fontScale="47500" lnSpcReduction="20000"/>
          </a:bodyPr>
          <a:lstStyle/>
          <a:p>
            <a:pPr marL="342900" indent="-342900" algn="l">
              <a:buFont typeface="Wingdings" charset="2"/>
              <a:buChar char="v"/>
            </a:pPr>
            <a:endParaRPr lang="en-US" b="1" dirty="0" smtClean="0"/>
          </a:p>
          <a:p>
            <a:pPr marL="457200" indent="-457200" algn="l">
              <a:buFont typeface="Wingdings" charset="2"/>
              <a:buChar char="v"/>
            </a:pPr>
            <a:endParaRPr lang="en-US" sz="6000" b="1" dirty="0" smtClean="0">
              <a:solidFill>
                <a:srgbClr val="FF0B62"/>
              </a:solidFill>
            </a:endParaRPr>
          </a:p>
          <a:p>
            <a:pPr marL="457200" indent="-457200" algn="l">
              <a:buFont typeface="Wingdings" charset="2"/>
              <a:buChar char="v"/>
            </a:pPr>
            <a:r>
              <a:rPr lang="en-US" sz="6000" b="1" dirty="0" smtClean="0">
                <a:solidFill>
                  <a:srgbClr val="FF0B62"/>
                </a:solidFill>
              </a:rPr>
              <a:t>Go to class even if your friends may go out. They are not the ones who will be getting A’s for you. It is up to you to attend class. If you don’t go to class you can not expect to get a good grade. </a:t>
            </a:r>
          </a:p>
          <a:p>
            <a:pPr marL="457200" indent="-457200" algn="l">
              <a:buFont typeface="Wingdings" charset="2"/>
              <a:buChar char="v"/>
            </a:pPr>
            <a:endParaRPr lang="en-US" sz="6000" b="1" dirty="0" smtClean="0">
              <a:solidFill>
                <a:srgbClr val="FF0B62"/>
              </a:solidFill>
            </a:endParaRPr>
          </a:p>
          <a:p>
            <a:pPr marL="342900" indent="-342900" algn="l">
              <a:buFont typeface="Wingdings" charset="2"/>
              <a:buChar char="v"/>
            </a:pPr>
            <a:r>
              <a:rPr lang="en-US" sz="6000" b="1" dirty="0" smtClean="0">
                <a:solidFill>
                  <a:srgbClr val="FF0B62"/>
                </a:solidFill>
              </a:rPr>
              <a:t>Your professor may count attendance as a big part of your grade. </a:t>
            </a:r>
          </a:p>
          <a:p>
            <a:pPr marL="342900" indent="-342900" algn="l">
              <a:buFont typeface="Wingdings" charset="2"/>
              <a:buChar char="v"/>
            </a:pPr>
            <a:endParaRPr lang="en-US" sz="6000" b="1" dirty="0" smtClean="0">
              <a:solidFill>
                <a:srgbClr val="FF0B62"/>
              </a:solidFill>
            </a:endParaRPr>
          </a:p>
          <a:p>
            <a:pPr marL="342900" indent="-342900" algn="l">
              <a:buFont typeface="Wingdings" charset="2"/>
              <a:buChar char="v"/>
            </a:pPr>
            <a:endParaRPr lang="en-US" sz="4400" b="1" dirty="0" smtClean="0">
              <a:solidFill>
                <a:srgbClr val="FF0B62"/>
              </a:solidFill>
            </a:endParaRPr>
          </a:p>
          <a:p>
            <a:r>
              <a:rPr lang="en-US" sz="4400" b="1" dirty="0" smtClean="0">
                <a:solidFill>
                  <a:srgbClr val="FF0B62"/>
                </a:solidFill>
              </a:rPr>
              <a:t>(http</a:t>
            </a:r>
            <a:r>
              <a:rPr lang="en-US" sz="4400" b="1" dirty="0">
                <a:solidFill>
                  <a:srgbClr val="FF0B62"/>
                </a:solidFill>
              </a:rPr>
              <a:t>://</a:t>
            </a:r>
            <a:r>
              <a:rPr lang="en-US" sz="4400" b="1" dirty="0" err="1">
                <a:solidFill>
                  <a:srgbClr val="FF0B62"/>
                </a:solidFill>
              </a:rPr>
              <a:t>collegelifesite.com</a:t>
            </a:r>
            <a:r>
              <a:rPr lang="en-US" sz="4400" b="1" dirty="0">
                <a:solidFill>
                  <a:srgbClr val="FF0B62"/>
                </a:solidFill>
              </a:rPr>
              <a:t>/</a:t>
            </a:r>
            <a:r>
              <a:rPr lang="en-US" sz="4400" b="1" dirty="0" smtClean="0">
                <a:solidFill>
                  <a:srgbClr val="FF0B62"/>
                </a:solidFill>
              </a:rPr>
              <a:t>6_Great_Reasons_To_Go_To_Class.htm)</a:t>
            </a:r>
            <a:endParaRPr lang="en-US" sz="4400" b="1" dirty="0">
              <a:solidFill>
                <a:srgbClr val="FF0B62"/>
              </a:solidFill>
            </a:endParaRPr>
          </a:p>
        </p:txBody>
      </p:sp>
      <p:sp>
        <p:nvSpPr>
          <p:cNvPr id="3" name="Title 2"/>
          <p:cNvSpPr>
            <a:spLocks noGrp="1"/>
          </p:cNvSpPr>
          <p:nvPr>
            <p:ph type="title"/>
          </p:nvPr>
        </p:nvSpPr>
        <p:spPr>
          <a:xfrm>
            <a:off x="2514600" y="353568"/>
            <a:ext cx="4114800" cy="821944"/>
          </a:xfrm>
        </p:spPr>
        <p:txBody>
          <a:bodyPr>
            <a:normAutofit fontScale="90000"/>
          </a:bodyPr>
          <a:lstStyle/>
          <a:p>
            <a:r>
              <a:rPr lang="en-US" dirty="0" smtClean="0"/>
              <a:t/>
            </a:r>
            <a:br>
              <a:rPr lang="en-US" dirty="0" smtClean="0"/>
            </a:br>
            <a:r>
              <a:rPr lang="en-US" sz="2700" dirty="0" smtClean="0"/>
              <a:t>go to class !</a:t>
            </a:r>
            <a:br>
              <a:rPr lang="en-US" sz="2700" dirty="0" smtClean="0"/>
            </a:br>
            <a:r>
              <a:rPr lang="en-US" sz="2700" dirty="0" smtClean="0"/>
              <a:t>Why?</a:t>
            </a:r>
            <a:br>
              <a:rPr lang="en-US" sz="2700" dirty="0" smtClean="0"/>
            </a:br>
            <a:endParaRPr lang="en-US" sz="2700" dirty="0"/>
          </a:p>
        </p:txBody>
      </p:sp>
    </p:spTree>
    <p:extLst>
      <p:ext uri="{BB962C8B-B14F-4D97-AF65-F5344CB8AC3E}">
        <p14:creationId xmlns:p14="http://schemas.microsoft.com/office/powerpoint/2010/main" val="9336952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1000"/>
                                        <p:tgtEl>
                                          <p:spTgt spid="2">
                                            <p:txEl>
                                              <p:pRg st="7" end="7"/>
                                            </p:txEl>
                                          </p:spTgt>
                                        </p:tgtEl>
                                      </p:cBhvr>
                                    </p:animEffect>
                                    <p:anim calcmode="lin" valueType="num">
                                      <p:cBhvr>
                                        <p:cTn id="22"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 y="1297432"/>
            <a:ext cx="9144000" cy="5370703"/>
          </a:xfrm>
        </p:spPr>
        <p:txBody>
          <a:bodyPr>
            <a:normAutofit fontScale="47500" lnSpcReduction="20000"/>
          </a:bodyPr>
          <a:lstStyle/>
          <a:p>
            <a:pPr marL="342900" indent="-342900" algn="l">
              <a:buFont typeface="Wingdings" charset="2"/>
              <a:buChar char="v"/>
            </a:pPr>
            <a:endParaRPr lang="en-US" b="1" dirty="0" smtClean="0"/>
          </a:p>
          <a:p>
            <a:pPr marL="457200" indent="-457200" algn="l">
              <a:buFont typeface="Wingdings" charset="2"/>
              <a:buChar char="v"/>
            </a:pPr>
            <a:endParaRPr lang="en-US" sz="6000" b="1" dirty="0" smtClean="0">
              <a:solidFill>
                <a:srgbClr val="FF0B62"/>
              </a:solidFill>
            </a:endParaRPr>
          </a:p>
          <a:p>
            <a:pPr marL="342900" indent="-342900" algn="l">
              <a:buFont typeface="Wingdings" charset="2"/>
              <a:buChar char="v"/>
            </a:pPr>
            <a:r>
              <a:rPr lang="en-US" sz="6000" b="1" dirty="0" smtClean="0">
                <a:solidFill>
                  <a:srgbClr val="FF0B62"/>
                </a:solidFill>
              </a:rPr>
              <a:t>You will learn. We are coming to college to learn about our major and to be successful when we graduate. </a:t>
            </a:r>
          </a:p>
          <a:p>
            <a:pPr algn="l"/>
            <a:endParaRPr lang="en-US" sz="6000" b="1" dirty="0" smtClean="0">
              <a:solidFill>
                <a:srgbClr val="FF0B62"/>
              </a:solidFill>
            </a:endParaRPr>
          </a:p>
          <a:p>
            <a:pPr marL="342900" indent="-342900" algn="l">
              <a:buFont typeface="Wingdings" charset="2"/>
              <a:buChar char="v"/>
            </a:pPr>
            <a:r>
              <a:rPr lang="en-US" sz="6000" b="1" dirty="0" smtClean="0">
                <a:solidFill>
                  <a:srgbClr val="FF0B62"/>
                </a:solidFill>
              </a:rPr>
              <a:t>Education is an opportunity, there are not many people who have this opportunity like we have. Some can’t afford it and it’s up to us to make sure we stay in school and get our degree and be successful. </a:t>
            </a:r>
            <a:endParaRPr lang="en-US" sz="6000" b="1" dirty="0">
              <a:solidFill>
                <a:srgbClr val="FF0B62"/>
              </a:solidFill>
            </a:endParaRPr>
          </a:p>
          <a:p>
            <a:pPr marL="342900" indent="-342900" algn="l">
              <a:buFont typeface="Wingdings" charset="2"/>
              <a:buChar char="v"/>
            </a:pPr>
            <a:endParaRPr lang="en-US" sz="4400" b="1" dirty="0" smtClean="0">
              <a:solidFill>
                <a:srgbClr val="FF0B62"/>
              </a:solidFill>
            </a:endParaRPr>
          </a:p>
          <a:p>
            <a:pPr marL="342900" indent="-342900" algn="l">
              <a:buFont typeface="Wingdings" charset="2"/>
              <a:buChar char="v"/>
            </a:pPr>
            <a:endParaRPr lang="en-US" sz="4400" b="1" dirty="0" smtClean="0">
              <a:solidFill>
                <a:srgbClr val="FF0B62"/>
              </a:solidFill>
            </a:endParaRPr>
          </a:p>
          <a:p>
            <a:r>
              <a:rPr lang="en-US" sz="4400" b="1" dirty="0" smtClean="0">
                <a:solidFill>
                  <a:srgbClr val="FF0B62"/>
                </a:solidFill>
              </a:rPr>
              <a:t>(http</a:t>
            </a:r>
            <a:r>
              <a:rPr lang="en-US" sz="4400" b="1" dirty="0">
                <a:solidFill>
                  <a:srgbClr val="FF0B62"/>
                </a:solidFill>
              </a:rPr>
              <a:t>://</a:t>
            </a:r>
            <a:r>
              <a:rPr lang="en-US" sz="4400" b="1" dirty="0" err="1">
                <a:solidFill>
                  <a:srgbClr val="FF0B62"/>
                </a:solidFill>
              </a:rPr>
              <a:t>collegelifesite.com</a:t>
            </a:r>
            <a:r>
              <a:rPr lang="en-US" sz="4400" b="1" dirty="0">
                <a:solidFill>
                  <a:srgbClr val="FF0B62"/>
                </a:solidFill>
              </a:rPr>
              <a:t>/</a:t>
            </a:r>
            <a:r>
              <a:rPr lang="en-US" sz="4400" b="1" dirty="0" smtClean="0">
                <a:solidFill>
                  <a:srgbClr val="FF0B62"/>
                </a:solidFill>
              </a:rPr>
              <a:t>6_Great_Reasons_To_Go_To_Class.htm)</a:t>
            </a:r>
            <a:endParaRPr lang="en-US" sz="4400" b="1" dirty="0">
              <a:solidFill>
                <a:srgbClr val="FF0B62"/>
              </a:solidFill>
            </a:endParaRPr>
          </a:p>
        </p:txBody>
      </p:sp>
      <p:sp>
        <p:nvSpPr>
          <p:cNvPr id="3" name="Title 2"/>
          <p:cNvSpPr>
            <a:spLocks noGrp="1"/>
          </p:cNvSpPr>
          <p:nvPr>
            <p:ph type="title"/>
          </p:nvPr>
        </p:nvSpPr>
        <p:spPr>
          <a:xfrm>
            <a:off x="2514600" y="340360"/>
            <a:ext cx="4114800" cy="701040"/>
          </a:xfrm>
        </p:spPr>
        <p:txBody>
          <a:bodyPr>
            <a:normAutofit fontScale="90000"/>
          </a:bodyPr>
          <a:lstStyle/>
          <a:p>
            <a:r>
              <a:rPr lang="en-US" dirty="0" smtClean="0"/>
              <a:t/>
            </a:r>
            <a:br>
              <a:rPr lang="en-US" dirty="0" smtClean="0"/>
            </a:br>
            <a:r>
              <a:rPr lang="en-US" sz="2700" dirty="0" smtClean="0"/>
              <a:t>go to class !</a:t>
            </a:r>
            <a:br>
              <a:rPr lang="en-US" sz="2700" dirty="0" smtClean="0"/>
            </a:br>
            <a:r>
              <a:rPr lang="en-US" sz="2700" dirty="0" smtClean="0"/>
              <a:t>Why?</a:t>
            </a:r>
            <a:br>
              <a:rPr lang="en-US" sz="2700" dirty="0" smtClean="0"/>
            </a:br>
            <a:endParaRPr lang="en-US" sz="2700" dirty="0"/>
          </a:p>
        </p:txBody>
      </p:sp>
    </p:spTree>
    <p:extLst>
      <p:ext uri="{BB962C8B-B14F-4D97-AF65-F5344CB8AC3E}">
        <p14:creationId xmlns:p14="http://schemas.microsoft.com/office/powerpoint/2010/main" val="19827404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1000"/>
                                        <p:tgtEl>
                                          <p:spTgt spid="2">
                                            <p:txEl>
                                              <p:pRg st="7" end="7"/>
                                            </p:txEl>
                                          </p:spTgt>
                                        </p:tgtEl>
                                      </p:cBhvr>
                                    </p:animEffect>
                                    <p:anim calcmode="lin" valueType="num">
                                      <p:cBhvr>
                                        <p:cTn id="22"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0" y="1450848"/>
            <a:ext cx="9144000" cy="5407151"/>
          </a:xfrm>
        </p:spPr>
        <p:txBody>
          <a:bodyPr>
            <a:normAutofit/>
          </a:bodyPr>
          <a:lstStyle/>
          <a:p>
            <a:pPr marL="342900" indent="-342900" algn="l">
              <a:buFont typeface="Wingdings" charset="2"/>
              <a:buChar char="v"/>
            </a:pPr>
            <a:r>
              <a:rPr lang="en-US" sz="2400" b="1" dirty="0" smtClean="0">
                <a:solidFill>
                  <a:srgbClr val="FF0B62"/>
                </a:solidFill>
              </a:rPr>
              <a:t>STOP thinking about it and just start your work.</a:t>
            </a:r>
          </a:p>
          <a:p>
            <a:pPr marL="342900" indent="-342900" algn="l">
              <a:buFont typeface="Wingdings" charset="2"/>
              <a:buChar char="v"/>
            </a:pPr>
            <a:endParaRPr lang="en-US" sz="2400" b="1" dirty="0">
              <a:solidFill>
                <a:srgbClr val="FF0B62"/>
              </a:solidFill>
            </a:endParaRPr>
          </a:p>
          <a:p>
            <a:pPr marL="342900" indent="-342900" algn="l">
              <a:buFont typeface="Wingdings" charset="2"/>
              <a:buChar char="v"/>
            </a:pPr>
            <a:r>
              <a:rPr lang="en-US" sz="2400" b="1" dirty="0" smtClean="0">
                <a:solidFill>
                  <a:srgbClr val="FF0B62"/>
                </a:solidFill>
              </a:rPr>
              <a:t>Don’t make the work harder than it seems. It may be easier than you may think. </a:t>
            </a:r>
          </a:p>
          <a:p>
            <a:pPr marL="342900" indent="-342900" algn="l">
              <a:buFont typeface="Wingdings" charset="2"/>
              <a:buChar char="v"/>
            </a:pPr>
            <a:r>
              <a:rPr lang="en-US" sz="2400" b="1" dirty="0" smtClean="0">
                <a:solidFill>
                  <a:srgbClr val="FF0B62"/>
                </a:solidFill>
              </a:rPr>
              <a:t>Do your work. </a:t>
            </a:r>
          </a:p>
          <a:p>
            <a:pPr marL="342900" indent="-342900" algn="l">
              <a:buFont typeface="Wingdings" charset="2"/>
              <a:buChar char="v"/>
            </a:pPr>
            <a:endParaRPr lang="en-US" sz="2400" b="1" dirty="0">
              <a:solidFill>
                <a:srgbClr val="FF0B62"/>
              </a:solidFill>
            </a:endParaRPr>
          </a:p>
          <a:p>
            <a:pPr marL="342900" indent="-342900" algn="l">
              <a:buFont typeface="Wingdings" charset="2"/>
              <a:buChar char="v"/>
            </a:pPr>
            <a:r>
              <a:rPr lang="en-US" sz="2400" b="1" dirty="0" smtClean="0">
                <a:solidFill>
                  <a:srgbClr val="FF0B62"/>
                </a:solidFill>
              </a:rPr>
              <a:t>Start with your hardest class of the day and then move on to your easiest. It will make things  less stressful.</a:t>
            </a:r>
          </a:p>
          <a:p>
            <a:pPr marL="342900" indent="-342900" algn="l">
              <a:buFont typeface="Wingdings" charset="2"/>
              <a:buChar char="v"/>
            </a:pPr>
            <a:endParaRPr lang="en-US" sz="2400" b="1" dirty="0">
              <a:solidFill>
                <a:srgbClr val="FF0B62"/>
              </a:solidFill>
            </a:endParaRPr>
          </a:p>
          <a:p>
            <a:pPr marL="342900" indent="-342900" algn="l">
              <a:buFont typeface="Wingdings" charset="2"/>
              <a:buChar char="v"/>
            </a:pPr>
            <a:r>
              <a:rPr lang="en-US" sz="2400" b="1" dirty="0" smtClean="0">
                <a:solidFill>
                  <a:srgbClr val="FF0B62"/>
                </a:solidFill>
              </a:rPr>
              <a:t>Finish it. </a:t>
            </a:r>
          </a:p>
          <a:p>
            <a:pPr marL="342900" indent="-342900" algn="l">
              <a:buFont typeface="Wingdings" charset="2"/>
              <a:buChar char="v"/>
            </a:pPr>
            <a:endParaRPr lang="en-US" dirty="0" smtClean="0">
              <a:solidFill>
                <a:srgbClr val="FF0B62"/>
              </a:solidFill>
            </a:endParaRPr>
          </a:p>
          <a:p>
            <a:r>
              <a:rPr lang="pl-PL" b="1" dirty="0" smtClean="0">
                <a:solidFill>
                  <a:srgbClr val="FF0B62"/>
                </a:solidFill>
              </a:rPr>
              <a:t>(http</a:t>
            </a:r>
            <a:r>
              <a:rPr lang="pl-PL" b="1" dirty="0">
                <a:solidFill>
                  <a:srgbClr val="FF0B62"/>
                </a:solidFill>
              </a:rPr>
              <a:t>://</a:t>
            </a:r>
            <a:r>
              <a:rPr lang="pl-PL" b="1" dirty="0" err="1">
                <a:solidFill>
                  <a:srgbClr val="FF0B62"/>
                </a:solidFill>
              </a:rPr>
              <a:t>www.positivityblog.com</a:t>
            </a:r>
            <a:r>
              <a:rPr lang="pl-PL" b="1" dirty="0">
                <a:solidFill>
                  <a:srgbClr val="FF0B62"/>
                </a:solidFill>
              </a:rPr>
              <a:t>/</a:t>
            </a:r>
            <a:r>
              <a:rPr lang="pl-PL" b="1" dirty="0" err="1">
                <a:solidFill>
                  <a:srgbClr val="FF0B62"/>
                </a:solidFill>
              </a:rPr>
              <a:t>index.php</a:t>
            </a:r>
            <a:r>
              <a:rPr lang="pl-PL" b="1" dirty="0">
                <a:solidFill>
                  <a:srgbClr val="FF0B62"/>
                </a:solidFill>
              </a:rPr>
              <a:t>/2009/04/23/how-to-stop-procrastinating-7-timeless-tips</a:t>
            </a:r>
            <a:r>
              <a:rPr lang="pl-PL" b="1" dirty="0" smtClean="0">
                <a:solidFill>
                  <a:srgbClr val="FF0B62"/>
                </a:solidFill>
              </a:rPr>
              <a:t>/)</a:t>
            </a:r>
            <a:endParaRPr lang="en-US" b="1" dirty="0" smtClean="0">
              <a:solidFill>
                <a:srgbClr val="FF0B62"/>
              </a:solidFill>
            </a:endParaRPr>
          </a:p>
          <a:p>
            <a:pPr marL="342900" indent="-342900" algn="l">
              <a:buFont typeface="Wingdings" charset="2"/>
              <a:buChar char="v"/>
            </a:pPr>
            <a:endParaRPr lang="en-US" dirty="0"/>
          </a:p>
        </p:txBody>
      </p:sp>
      <p:sp>
        <p:nvSpPr>
          <p:cNvPr id="3" name="Title 2"/>
          <p:cNvSpPr>
            <a:spLocks noGrp="1"/>
          </p:cNvSpPr>
          <p:nvPr>
            <p:ph type="title"/>
          </p:nvPr>
        </p:nvSpPr>
        <p:spPr>
          <a:xfrm>
            <a:off x="2514600" y="624840"/>
            <a:ext cx="4642104" cy="701040"/>
          </a:xfrm>
        </p:spPr>
        <p:txBody>
          <a:bodyPr>
            <a:noAutofit/>
          </a:bodyPr>
          <a:lstStyle/>
          <a:p>
            <a:r>
              <a:rPr lang="en-US" sz="2400" dirty="0" smtClean="0"/>
              <a:t>avoid procrastination! </a:t>
            </a:r>
            <a:br>
              <a:rPr lang="en-US" sz="2400" dirty="0" smtClean="0"/>
            </a:br>
            <a:endParaRPr lang="en-US" sz="2400" dirty="0"/>
          </a:p>
        </p:txBody>
      </p:sp>
    </p:spTree>
    <p:extLst>
      <p:ext uri="{BB962C8B-B14F-4D97-AF65-F5344CB8AC3E}">
        <p14:creationId xmlns:p14="http://schemas.microsoft.com/office/powerpoint/2010/main" val="34999539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1000"/>
                                        <p:tgtEl>
                                          <p:spTgt spid="2">
                                            <p:txEl>
                                              <p:pRg st="7" end="7"/>
                                            </p:txEl>
                                          </p:spTgt>
                                        </p:tgtEl>
                                      </p:cBhvr>
                                    </p:animEffect>
                                    <p:anim calcmode="lin" valueType="num">
                                      <p:cBhvr>
                                        <p:cTn id="36"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1000"/>
                                        <p:tgtEl>
                                          <p:spTgt spid="2">
                                            <p:txEl>
                                              <p:pRg st="9" end="9"/>
                                            </p:txEl>
                                          </p:spTgt>
                                        </p:tgtEl>
                                      </p:cBhvr>
                                    </p:animEffect>
                                    <p:anim calcmode="lin" valueType="num">
                                      <p:cBhvr>
                                        <p:cTn id="43"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 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Tie.thmx</Template>
  <TotalTime>719</TotalTime>
  <Words>776</Words>
  <Application>Microsoft Macintosh PowerPoint</Application>
  <PresentationFormat>On-screen Show (4:3)</PresentationFormat>
  <Paragraphs>115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Black Tie</vt:lpstr>
      <vt:lpstr>  choose to succeed  in your academics </vt:lpstr>
      <vt:lpstr>To succeed or fail is a matter of an individual choice!  What is our choice?</vt:lpstr>
      <vt:lpstr>Video with tips to be successful in college</vt:lpstr>
      <vt:lpstr>We can succeed if:</vt:lpstr>
      <vt:lpstr> we should study! But why ? </vt:lpstr>
      <vt:lpstr> go to class ! Why? </vt:lpstr>
      <vt:lpstr> go to class ! Why? </vt:lpstr>
      <vt:lpstr> go to class ! Why? </vt:lpstr>
      <vt:lpstr>avoid procrastination!  </vt:lpstr>
      <vt:lpstr>Why get good grades ? </vt:lpstr>
      <vt:lpstr>Why get good grades ? </vt:lpstr>
      <vt:lpstr>CHOOSE TO SUCCEED!</vt:lpstr>
      <vt:lpstr>KEEP IN MIND:</vt:lpstr>
      <vt:lpstr>References </vt:lpstr>
      <vt:lpstr>Q/A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Omayra  Soto</dc:creator>
  <cp:lastModifiedBy>Omayra  Soto</cp:lastModifiedBy>
  <cp:revision>16</cp:revision>
  <dcterms:created xsi:type="dcterms:W3CDTF">2011-11-14T20:43:34Z</dcterms:created>
  <dcterms:modified xsi:type="dcterms:W3CDTF">2011-11-16T07:47:08Z</dcterms:modified>
</cp:coreProperties>
</file>